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660F5-4D67-46FF-B2BA-F2850C1C2BFA}" type="datetimeFigureOut">
              <a:rPr kumimoji="1" lang="ja-JP" altLang="en-US" smtClean="0"/>
              <a:t>2015/7/30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7F456-853D-47DA-9B5C-25821346EF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4993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7F456-853D-47DA-9B5C-25821346EF0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5701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7F456-853D-47DA-9B5C-25821346EF04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4065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7F456-853D-47DA-9B5C-25821346EF04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46016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7F456-853D-47DA-9B5C-25821346EF04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76028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7F456-853D-47DA-9B5C-25821346EF04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01722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7F456-853D-47DA-9B5C-25821346EF04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3275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7F456-853D-47DA-9B5C-25821346EF0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1017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7F456-853D-47DA-9B5C-25821346EF0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4966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7F456-853D-47DA-9B5C-25821346EF04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5938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7F456-853D-47DA-9B5C-25821346EF04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11989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7F456-853D-47DA-9B5C-25821346EF04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1703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7F456-853D-47DA-9B5C-25821346EF04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84345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7F456-853D-47DA-9B5C-25821346EF04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0209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7F456-853D-47DA-9B5C-25821346EF04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958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009104" y="759854"/>
            <a:ext cx="10182895" cy="3245476"/>
          </a:xfrm>
        </p:spPr>
        <p:txBody>
          <a:bodyPr>
            <a:normAutofit/>
          </a:bodyPr>
          <a:lstStyle/>
          <a:p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Interactions of Japanese with foreigners with special interest in </a:t>
            </a: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tourism</a:t>
            </a:r>
            <a:endParaRPr kumimoji="1" lang="ja-JP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589213" y="4288665"/>
            <a:ext cx="8915399" cy="1614997"/>
          </a:xfrm>
        </p:spPr>
        <p:txBody>
          <a:bodyPr>
            <a:normAutofit/>
          </a:bodyPr>
          <a:lstStyle/>
          <a:p>
            <a:r>
              <a:rPr kumimoji="1" lang="en-US" altLang="ja-JP" sz="2500" dirty="0" smtClean="0"/>
              <a:t>Christian McGlothlin-Clason</a:t>
            </a:r>
            <a:endParaRPr kumimoji="1" lang="ja-JP" altLang="en-US" sz="2500" dirty="0"/>
          </a:p>
        </p:txBody>
      </p:sp>
    </p:spTree>
    <p:extLst>
      <p:ext uri="{BB962C8B-B14F-4D97-AF65-F5344CB8AC3E}">
        <p14:creationId xmlns:p14="http://schemas.microsoft.com/office/powerpoint/2010/main" val="17070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3929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Varied Effects on Tourism</a:t>
            </a:r>
            <a:endParaRPr kumimoji="1" lang="ja-JP" altLang="en-US" dirty="0"/>
          </a:p>
        </p:txBody>
      </p:sp>
      <p:sp>
        <p:nvSpPr>
          <p:cNvPr id="10" name="コンテンツ プレースホルダー 9"/>
          <p:cNvSpPr>
            <a:spLocks noGrp="1"/>
          </p:cNvSpPr>
          <p:nvPr>
            <p:ph idx="1"/>
          </p:nvPr>
        </p:nvSpPr>
        <p:spPr>
          <a:xfrm>
            <a:off x="2589212" y="1751527"/>
            <a:ext cx="8915400" cy="470078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ja-JP" sz="2500" dirty="0" smtClean="0"/>
              <a:t>Separation</a:t>
            </a:r>
            <a:endParaRPr lang="en-US" altLang="ja-JP" sz="2500" dirty="0" smtClean="0"/>
          </a:p>
          <a:p>
            <a:pPr lvl="1">
              <a:buFont typeface="Century Gothic" panose="020B0502020202020204" pitchFamily="34" charset="0"/>
              <a:buChar char="▬"/>
            </a:pPr>
            <a:r>
              <a:rPr lang="en-US" altLang="ja-JP" sz="2200" dirty="0" smtClean="0"/>
              <a:t>Discomfort around foreigners</a:t>
            </a:r>
          </a:p>
          <a:p>
            <a:pPr lvl="1">
              <a:buFont typeface="Century Gothic" panose="020B0502020202020204" pitchFamily="34" charset="0"/>
              <a:buChar char="▬"/>
            </a:pPr>
            <a:r>
              <a:rPr lang="en-US" altLang="ja-JP" sz="2200" dirty="0" smtClean="0"/>
              <a:t>Language Barriers</a:t>
            </a:r>
            <a:endParaRPr lang="en-US" altLang="ja-JP" sz="2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sz="2500" dirty="0" smtClean="0"/>
              <a:t>Welcoming Attitude</a:t>
            </a:r>
          </a:p>
          <a:p>
            <a:pPr lvl="1">
              <a:buFont typeface="Century Gothic" panose="020B0502020202020204" pitchFamily="34" charset="0"/>
              <a:buChar char="▬"/>
            </a:pPr>
            <a:r>
              <a:rPr lang="en-US" altLang="ja-JP" sz="2200" dirty="0" smtClean="0"/>
              <a:t>Younger generations understand Tourism &amp; Globalization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sz="2500" dirty="0" smtClean="0"/>
              <a:t>Greetings</a:t>
            </a:r>
          </a:p>
          <a:p>
            <a:pPr lvl="1">
              <a:buFont typeface="Century Gothic" panose="020B0502020202020204" pitchFamily="34" charset="0"/>
              <a:buChar char="▬"/>
            </a:pPr>
            <a:r>
              <a:rPr lang="en-US" altLang="ja-JP" sz="2200" dirty="0" smtClean="0"/>
              <a:t>Foreigners are often greeted in English</a:t>
            </a:r>
          </a:p>
          <a:p>
            <a:pPr lvl="1">
              <a:buFont typeface="Century Gothic" panose="020B0502020202020204" pitchFamily="34" charset="0"/>
              <a:buChar char="▬"/>
            </a:pPr>
            <a:r>
              <a:rPr lang="ja-JP" altLang="en-US" sz="2200" dirty="0" smtClean="0"/>
              <a:t>上手ですね</a:t>
            </a:r>
            <a:r>
              <a:rPr lang="ja-JP" altLang="en-US" sz="2200" dirty="0"/>
              <a:t>。</a:t>
            </a:r>
            <a:endParaRPr lang="en-US" altLang="ja-JP" sz="2200" dirty="0" smtClean="0"/>
          </a:p>
        </p:txBody>
      </p:sp>
    </p:spTree>
    <p:extLst>
      <p:ext uri="{BB962C8B-B14F-4D97-AF65-F5344CB8AC3E}">
        <p14:creationId xmlns:p14="http://schemas.microsoft.com/office/powerpoint/2010/main" val="85485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3929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How other countries see Japan</a:t>
            </a:r>
            <a:endParaRPr kumimoji="1" lang="ja-JP" altLang="en-US" dirty="0"/>
          </a:p>
        </p:txBody>
      </p:sp>
      <p:sp>
        <p:nvSpPr>
          <p:cNvPr id="10" name="コンテンツ プレースホルダー 9"/>
          <p:cNvSpPr>
            <a:spLocks noGrp="1"/>
          </p:cNvSpPr>
          <p:nvPr>
            <p:ph idx="1"/>
          </p:nvPr>
        </p:nvSpPr>
        <p:spPr>
          <a:xfrm>
            <a:off x="2589212" y="1751527"/>
            <a:ext cx="8915400" cy="470078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ja-JP" sz="2500" dirty="0" smtClean="0"/>
              <a:t>Homogenous Pride</a:t>
            </a:r>
            <a:endParaRPr lang="en-US" altLang="ja-JP" sz="2500" dirty="0" smtClean="0"/>
          </a:p>
          <a:p>
            <a:pPr lvl="1">
              <a:buFont typeface="Century Gothic" panose="020B0502020202020204" pitchFamily="34" charset="0"/>
              <a:buChar char="▬"/>
            </a:pPr>
            <a:r>
              <a:rPr lang="en-US" altLang="ja-JP" sz="2200" dirty="0" smtClean="0"/>
              <a:t>Many people are aware of homogeneity (but not the minorities)</a:t>
            </a:r>
            <a:endParaRPr lang="en-US" altLang="ja-JP" sz="2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sz="2500" dirty="0" smtClean="0"/>
              <a:t>Word of Mouth</a:t>
            </a:r>
          </a:p>
          <a:p>
            <a:pPr lvl="1">
              <a:buFont typeface="Century Gothic" panose="020B0502020202020204" pitchFamily="34" charset="0"/>
              <a:buChar char="▬"/>
            </a:pPr>
            <a:r>
              <a:rPr lang="en-US" altLang="ja-JP" sz="2200" dirty="0" smtClean="0"/>
              <a:t>Visitors tell stories</a:t>
            </a:r>
          </a:p>
          <a:p>
            <a:pPr lvl="1">
              <a:buFont typeface="Century Gothic" panose="020B0502020202020204" pitchFamily="34" charset="0"/>
              <a:buChar char="▬"/>
            </a:pPr>
            <a:r>
              <a:rPr lang="en-US" altLang="ja-JP" sz="2200" dirty="0" smtClean="0"/>
              <a:t>Cultural oddities, taboos, discriminations</a:t>
            </a:r>
            <a:endParaRPr lang="en-US" altLang="ja-JP" sz="2200" dirty="0" smtClean="0"/>
          </a:p>
        </p:txBody>
      </p:sp>
    </p:spTree>
    <p:extLst>
      <p:ext uri="{BB962C8B-B14F-4D97-AF65-F5344CB8AC3E}">
        <p14:creationId xmlns:p14="http://schemas.microsoft.com/office/powerpoint/2010/main" val="303139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3929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Soft Racism</a:t>
            </a:r>
            <a:endParaRPr kumimoji="1" lang="ja-JP" altLang="en-US" dirty="0"/>
          </a:p>
        </p:txBody>
      </p:sp>
      <p:sp>
        <p:nvSpPr>
          <p:cNvPr id="10" name="コンテンツ プレースホルダー 9"/>
          <p:cNvSpPr>
            <a:spLocks noGrp="1"/>
          </p:cNvSpPr>
          <p:nvPr>
            <p:ph idx="1"/>
          </p:nvPr>
        </p:nvSpPr>
        <p:spPr>
          <a:xfrm>
            <a:off x="2589212" y="1751527"/>
            <a:ext cx="8915400" cy="470078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ja-JP" sz="2500" dirty="0" smtClean="0">
                <a:latin typeface="+mj-lt"/>
              </a:rPr>
              <a:t>Repeated</a:t>
            </a:r>
            <a:r>
              <a:rPr lang="ja-JP" altLang="en-US" sz="2500" dirty="0" smtClean="0">
                <a:latin typeface="+mj-lt"/>
              </a:rPr>
              <a:t> </a:t>
            </a:r>
            <a:r>
              <a:rPr lang="en-US" altLang="ja-JP" sz="2500" dirty="0" smtClean="0">
                <a:latin typeface="+mj-lt"/>
              </a:rPr>
              <a:t>use for long term residents</a:t>
            </a:r>
          </a:p>
          <a:p>
            <a:pPr lvl="1">
              <a:buFont typeface="Century Gothic" panose="020B0502020202020204" pitchFamily="34" charset="0"/>
              <a:buChar char="▬"/>
            </a:pPr>
            <a:r>
              <a:rPr lang="ja-JP" altLang="en-US" sz="2200" dirty="0" smtClean="0">
                <a:latin typeface="+mj-lt"/>
              </a:rPr>
              <a:t>日本語</a:t>
            </a:r>
            <a:r>
              <a:rPr lang="ja-JP" altLang="en-US" sz="2200" dirty="0">
                <a:latin typeface="+mj-lt"/>
              </a:rPr>
              <a:t>は上手ですね</a:t>
            </a:r>
            <a:r>
              <a:rPr lang="ja-JP" altLang="en-US" sz="2200" dirty="0" smtClean="0">
                <a:latin typeface="+mj-lt"/>
              </a:rPr>
              <a:t>。</a:t>
            </a:r>
            <a:endParaRPr lang="en-US" altLang="ja-JP" sz="2200" dirty="0">
              <a:latin typeface="+mj-lt"/>
            </a:endParaRPr>
          </a:p>
          <a:p>
            <a:pPr lvl="1">
              <a:buFont typeface="Century Gothic" panose="020B0502020202020204" pitchFamily="34" charset="0"/>
              <a:buChar char="▬"/>
            </a:pPr>
            <a:r>
              <a:rPr lang="ja-JP" altLang="en-US" sz="2200" dirty="0" smtClean="0">
                <a:latin typeface="+mj-lt"/>
              </a:rPr>
              <a:t>箸</a:t>
            </a:r>
            <a:r>
              <a:rPr lang="ja-JP" altLang="en-US" sz="2200" dirty="0">
                <a:latin typeface="+mj-lt"/>
              </a:rPr>
              <a:t>の使用は上手ですね</a:t>
            </a:r>
            <a:r>
              <a:rPr lang="ja-JP" altLang="en-US" sz="2200" dirty="0" smtClean="0">
                <a:latin typeface="+mj-lt"/>
              </a:rPr>
              <a:t>。</a:t>
            </a:r>
            <a:endParaRPr lang="en-US" altLang="ja-JP" sz="2200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sz="2500" dirty="0" smtClean="0"/>
              <a:t>Greetings</a:t>
            </a:r>
          </a:p>
          <a:p>
            <a:pPr lvl="1">
              <a:buFont typeface="Century Gothic" panose="020B0502020202020204" pitchFamily="34" charset="0"/>
              <a:buChar char="▬"/>
            </a:pPr>
            <a:r>
              <a:rPr lang="en-US" altLang="ja-JP" sz="2200" dirty="0" smtClean="0"/>
              <a:t>Greeting random strangers in English</a:t>
            </a:r>
          </a:p>
          <a:p>
            <a:pPr lvl="1">
              <a:buFont typeface="Century Gothic" panose="020B0502020202020204" pitchFamily="34" charset="0"/>
              <a:buChar char="▬"/>
            </a:pPr>
            <a:r>
              <a:rPr lang="en-US" altLang="ja-JP" sz="2200" dirty="0" smtClean="0"/>
              <a:t>Attempts to be welcoming</a:t>
            </a:r>
          </a:p>
          <a:p>
            <a:pPr lvl="1">
              <a:buFont typeface="Century Gothic" panose="020B0502020202020204" pitchFamily="34" charset="0"/>
              <a:buChar char="▬"/>
            </a:pPr>
            <a:r>
              <a:rPr lang="en-US" altLang="ja-JP" sz="2200" dirty="0" smtClean="0"/>
              <a:t>Attempts to come out of their shells</a:t>
            </a:r>
          </a:p>
          <a:p>
            <a:pPr lvl="1">
              <a:buFont typeface="Century Gothic" panose="020B0502020202020204" pitchFamily="34" charset="0"/>
              <a:buChar char="▬"/>
            </a:pPr>
            <a:r>
              <a:rPr lang="en-US" altLang="ja-JP" sz="2200" dirty="0" smtClean="0"/>
              <a:t>Misunderstanding on the application of English amongst foreigners</a:t>
            </a:r>
          </a:p>
        </p:txBody>
      </p:sp>
    </p:spTree>
    <p:extLst>
      <p:ext uri="{BB962C8B-B14F-4D97-AF65-F5344CB8AC3E}">
        <p14:creationId xmlns:p14="http://schemas.microsoft.com/office/powerpoint/2010/main" val="118381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3929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Tourist Perspective</a:t>
            </a:r>
            <a:endParaRPr kumimoji="1" lang="ja-JP" altLang="en-US" dirty="0"/>
          </a:p>
        </p:txBody>
      </p:sp>
      <p:sp>
        <p:nvSpPr>
          <p:cNvPr id="10" name="コンテンツ プレースホルダー 9"/>
          <p:cNvSpPr>
            <a:spLocks noGrp="1"/>
          </p:cNvSpPr>
          <p:nvPr>
            <p:ph idx="1"/>
          </p:nvPr>
        </p:nvSpPr>
        <p:spPr>
          <a:xfrm>
            <a:off x="2589212" y="1751527"/>
            <a:ext cx="8915400" cy="470078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ja-JP" sz="2500" dirty="0" smtClean="0"/>
              <a:t>The </a:t>
            </a:r>
            <a:r>
              <a:rPr lang="en-US" altLang="ja-JP" sz="2500" i="1" dirty="0" smtClean="0"/>
              <a:t>Other</a:t>
            </a:r>
            <a:endParaRPr lang="en-US" altLang="ja-JP" sz="2500" dirty="0" smtClean="0"/>
          </a:p>
          <a:p>
            <a:pPr lvl="1">
              <a:buFont typeface="Century Gothic" panose="020B0502020202020204" pitchFamily="34" charset="0"/>
              <a:buChar char="▬"/>
            </a:pPr>
            <a:r>
              <a:rPr lang="en-US" altLang="ja-JP" sz="2200" dirty="0" smtClean="0"/>
              <a:t>Not like Japanese</a:t>
            </a:r>
          </a:p>
          <a:p>
            <a:pPr lvl="1">
              <a:buFont typeface="Century Gothic" panose="020B0502020202020204" pitchFamily="34" charset="0"/>
              <a:buChar char="▬"/>
            </a:pPr>
            <a:r>
              <a:rPr lang="en-US" altLang="ja-JP" sz="2200" dirty="0" smtClean="0"/>
              <a:t>Not accepted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sz="2500" dirty="0" smtClean="0"/>
              <a:t>Cultural Norms &amp; recurring sayings</a:t>
            </a:r>
          </a:p>
          <a:p>
            <a:pPr lvl="1">
              <a:buFont typeface="Century Gothic" panose="020B0502020202020204" pitchFamily="34" charset="0"/>
              <a:buChar char="▬"/>
            </a:pPr>
            <a:r>
              <a:rPr lang="en-US" altLang="ja-JP" sz="2200" dirty="0" smtClean="0"/>
              <a:t>Foreign, therefore can never understand Japanese culture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sz="2500" dirty="0" smtClean="0"/>
              <a:t>Different therefore </a:t>
            </a:r>
            <a:r>
              <a:rPr lang="en-US" altLang="ja-JP" sz="2500" dirty="0" err="1" smtClean="0"/>
              <a:t>intersting</a:t>
            </a:r>
            <a:endParaRPr lang="en-US" altLang="ja-JP" sz="2500" dirty="0" smtClean="0"/>
          </a:p>
          <a:p>
            <a:pPr lvl="1">
              <a:buFont typeface="Century Gothic" panose="020B0502020202020204" pitchFamily="34" charset="0"/>
              <a:buChar char="▬"/>
            </a:pPr>
            <a:r>
              <a:rPr lang="en-US" altLang="ja-JP" sz="2200" dirty="0" smtClean="0"/>
              <a:t>Something to be admired from afar</a:t>
            </a:r>
            <a:endParaRPr lang="en-US" altLang="ja-JP" sz="2200" dirty="0" smtClean="0"/>
          </a:p>
        </p:txBody>
      </p:sp>
    </p:spTree>
    <p:extLst>
      <p:ext uri="{BB962C8B-B14F-4D97-AF65-F5344CB8AC3E}">
        <p14:creationId xmlns:p14="http://schemas.microsoft.com/office/powerpoint/2010/main" val="146810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3929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10" name="コンテンツ プレースホルダー 9"/>
          <p:cNvSpPr>
            <a:spLocks noGrp="1"/>
          </p:cNvSpPr>
          <p:nvPr>
            <p:ph idx="1"/>
          </p:nvPr>
        </p:nvSpPr>
        <p:spPr>
          <a:xfrm>
            <a:off x="2589212" y="1751527"/>
            <a:ext cx="8915400" cy="470078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ja-JP" sz="2500" dirty="0" smtClean="0"/>
              <a:t>Japan’s Experience</a:t>
            </a:r>
            <a:endParaRPr lang="en-US" altLang="ja-JP" sz="2500" dirty="0" smtClean="0"/>
          </a:p>
          <a:p>
            <a:pPr lvl="1">
              <a:buFont typeface="Century Gothic" panose="020B0502020202020204" pitchFamily="34" charset="0"/>
              <a:buChar char="▬"/>
            </a:pPr>
            <a:r>
              <a:rPr lang="en-US" altLang="ja-JP" sz="2200" dirty="0" smtClean="0"/>
              <a:t>1.5% population is descended of non-Japanese ethnicity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sz="2500" dirty="0" smtClean="0"/>
              <a:t>Laws for Immigration &amp; Discrimination</a:t>
            </a:r>
          </a:p>
          <a:p>
            <a:pPr lvl="1">
              <a:buFont typeface="Century Gothic" panose="020B0502020202020204" pitchFamily="34" charset="0"/>
              <a:buChar char="▬"/>
            </a:pPr>
            <a:r>
              <a:rPr lang="en-US" altLang="ja-JP" sz="2200" dirty="0" smtClean="0"/>
              <a:t>Discrimination and treatment of immigrants affects tourism negatively</a:t>
            </a:r>
            <a:endParaRPr lang="en-US" altLang="ja-JP" sz="25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sz="2500" dirty="0" smtClean="0"/>
              <a:t>Bad Reputation + Homogeneity</a:t>
            </a:r>
            <a:endParaRPr lang="en-US" altLang="ja-JP" sz="2500" dirty="0" smtClean="0"/>
          </a:p>
          <a:p>
            <a:pPr lvl="1">
              <a:buFont typeface="Century Gothic" panose="020B0502020202020204" pitchFamily="34" charset="0"/>
              <a:buChar char="▬"/>
            </a:pPr>
            <a:r>
              <a:rPr lang="en-US" altLang="ja-JP" sz="2200" dirty="0"/>
              <a:t>Foreigners become afraid of visiting Japan, for discriminatory reasons</a:t>
            </a:r>
          </a:p>
        </p:txBody>
      </p:sp>
    </p:spTree>
    <p:extLst>
      <p:ext uri="{BB962C8B-B14F-4D97-AF65-F5344CB8AC3E}">
        <p14:creationId xmlns:p14="http://schemas.microsoft.com/office/powerpoint/2010/main" val="127095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3929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10" name="コンテンツ プレースホルダー 9"/>
          <p:cNvSpPr>
            <a:spLocks noGrp="1"/>
          </p:cNvSpPr>
          <p:nvPr>
            <p:ph idx="1"/>
          </p:nvPr>
        </p:nvSpPr>
        <p:spPr>
          <a:xfrm>
            <a:off x="2589212" y="1751527"/>
            <a:ext cx="8915400" cy="470078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ja-JP" sz="2500" dirty="0" smtClean="0"/>
              <a:t>Japan’s Youth</a:t>
            </a:r>
            <a:endParaRPr lang="en-US" altLang="ja-JP" sz="2500" dirty="0" smtClean="0"/>
          </a:p>
          <a:p>
            <a:pPr lvl="1">
              <a:buFont typeface="Century Gothic" panose="020B0502020202020204" pitchFamily="34" charset="0"/>
              <a:buChar char="▬"/>
            </a:pPr>
            <a:r>
              <a:rPr lang="en-US" altLang="ja-JP" sz="2200" dirty="0" smtClean="0"/>
              <a:t>The younger generation is becoming more receptive to foreigners &amp; Globalization</a:t>
            </a:r>
          </a:p>
          <a:p>
            <a:pPr lvl="1">
              <a:buFont typeface="Century Gothic" panose="020B0502020202020204" pitchFamily="34" charset="0"/>
              <a:buChar char="▬"/>
            </a:pPr>
            <a:r>
              <a:rPr lang="en-US" altLang="ja-JP" sz="2200" dirty="0" smtClean="0"/>
              <a:t>English Learning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sz="2500" dirty="0" smtClean="0"/>
              <a:t>Unique &amp; Enjoyable culture</a:t>
            </a:r>
          </a:p>
          <a:p>
            <a:pPr lvl="1">
              <a:buFont typeface="Century Gothic" panose="020B0502020202020204" pitchFamily="34" charset="0"/>
              <a:buChar char="▬"/>
            </a:pPr>
            <a:r>
              <a:rPr lang="en-US" altLang="ja-JP" sz="2200" dirty="0" smtClean="0"/>
              <a:t>Japanese people are seen as very polite</a:t>
            </a:r>
            <a:endParaRPr lang="en-US" altLang="ja-JP" sz="25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sz="2500" dirty="0" smtClean="0"/>
              <a:t>Increasing population</a:t>
            </a:r>
            <a:endParaRPr lang="en-US" altLang="ja-JP" sz="2500" dirty="0" smtClean="0"/>
          </a:p>
          <a:p>
            <a:pPr lvl="1">
              <a:buFont typeface="Century Gothic" panose="020B0502020202020204" pitchFamily="34" charset="0"/>
              <a:buChar char="▬"/>
            </a:pPr>
            <a:r>
              <a:rPr lang="en-US" altLang="ja-JP" sz="2200" dirty="0" smtClean="0"/>
              <a:t>Minority groups have been increasing over the past years</a:t>
            </a:r>
            <a:endParaRPr lang="en-US" altLang="ja-JP" sz="2200" dirty="0"/>
          </a:p>
        </p:txBody>
      </p:sp>
    </p:spTree>
    <p:extLst>
      <p:ext uri="{BB962C8B-B14F-4D97-AF65-F5344CB8AC3E}">
        <p14:creationId xmlns:p14="http://schemas.microsoft.com/office/powerpoint/2010/main" val="248354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89211" y="1506827"/>
            <a:ext cx="9375261" cy="5228823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Foreigners </a:t>
            </a:r>
            <a:r>
              <a:rPr lang="en-US" altLang="ja-JP" dirty="0"/>
              <a:t>make up 1.5% of populace | The Japan Times. (2013, August 29). Retrieved June 26, 2015, from http://www.japantimes.co.jp/news/2013/08/29/national/foreigners-make-up-1-5-of-populace/#.Vau6zvmqqkp </a:t>
            </a:r>
            <a:endParaRPr lang="ja-JP" altLang="ja-JP" dirty="0"/>
          </a:p>
          <a:p>
            <a:r>
              <a:rPr lang="en-US" altLang="ja-JP" dirty="0" err="1"/>
              <a:t>Kozuka</a:t>
            </a:r>
            <a:r>
              <a:rPr lang="en-US" altLang="ja-JP" dirty="0"/>
              <a:t>, J. (2013, November 11). Is Japan really racist? Retrieved July 11, 2015, from http://www.japantoday.com/category/opinions/view/is-japan-really-racist </a:t>
            </a:r>
            <a:endParaRPr lang="ja-JP" altLang="ja-JP" dirty="0"/>
          </a:p>
          <a:p>
            <a:r>
              <a:rPr lang="en-US" altLang="ja-JP" dirty="0"/>
              <a:t>Osaka court upholds ruling banning anti-Korean hate speech outside school. (2014, July 9). Retrieved July 13, 2015, from http://www.japantoday.com/category/national/view/osaka-high-court-upholds-ruling-banning-anti-korean-hate-speech-outside-school </a:t>
            </a:r>
            <a:endParaRPr lang="ja-JP" altLang="ja-JP" dirty="0"/>
          </a:p>
          <a:p>
            <a:r>
              <a:rPr lang="en-US" altLang="ja-JP" dirty="0"/>
              <a:t>Osaki, T. (2015, April 9). No-foreigners landlord case shows Japan 'utterly unprepared' to fight discrimination: Expert | The Japan Times. Retrieved July 12, 2015. </a:t>
            </a:r>
            <a:endParaRPr lang="ja-JP" altLang="ja-JP" dirty="0"/>
          </a:p>
          <a:p>
            <a:r>
              <a:rPr lang="en-US" altLang="ja-JP" dirty="0"/>
              <a:t>The Asahi Shimbun Culture Research Center. (2008, October 1). Japan's Entrenched Discrimination Toward Foreigners. Retrieved July 19, 2015, from http://www.japanfocus.org/-The_Asahi_Shimbun_Culture_Research_Center-/2932/article.html </a:t>
            </a:r>
            <a:endParaRPr lang="ja-JP" altLang="ja-JP" dirty="0"/>
          </a:p>
          <a:p>
            <a:r>
              <a:rPr lang="en-US" altLang="ja-JP" dirty="0"/>
              <a:t>Yamanaka, K. (2008). Japan as a Country of Immigration: Two Decades after an Influx of Immigrant Workers. Retrieved July 11, 2015, from http://camel.minpaku.ac.jp/dspace/bitstream/10502/2054/1/SER77_016.pdf </a:t>
            </a:r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3056095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Japanese &amp; Foreign</a:t>
            </a:r>
            <a:endParaRPr kumimoji="1" lang="ja-JP" altLang="en-US" dirty="0"/>
          </a:p>
        </p:txBody>
      </p:sp>
      <p:sp>
        <p:nvSpPr>
          <p:cNvPr id="10" name="コンテンツ プレースホルダー 9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1871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ja-JP" sz="2500" dirty="0"/>
              <a:t>Japan’s concept of foreign</a:t>
            </a:r>
          </a:p>
          <a:p>
            <a:pPr lvl="1">
              <a:buFont typeface="Century Gothic" panose="020B0502020202020204" pitchFamily="34" charset="0"/>
              <a:buChar char="▬"/>
            </a:pPr>
            <a:r>
              <a:rPr lang="en-US" altLang="ja-JP" sz="2200" dirty="0"/>
              <a:t>Ethnicity, Language, Accent</a:t>
            </a:r>
          </a:p>
          <a:p>
            <a:pPr lvl="1">
              <a:buFont typeface="Century Gothic" panose="020B0502020202020204" pitchFamily="34" charset="0"/>
              <a:buChar char="▬"/>
            </a:pPr>
            <a:r>
              <a:rPr lang="en-US" altLang="ja-JP" sz="2200" dirty="0"/>
              <a:t>“Non-Japanese”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sz="2500" dirty="0"/>
              <a:t>Concept of Japanese</a:t>
            </a:r>
          </a:p>
          <a:p>
            <a:pPr lvl="1">
              <a:buFont typeface="Century Gothic" panose="020B0502020202020204" pitchFamily="34" charset="0"/>
              <a:buChar char="▬"/>
            </a:pPr>
            <a:r>
              <a:rPr lang="en-US" altLang="ja-JP" sz="2200" dirty="0"/>
              <a:t>One Country; One </a:t>
            </a:r>
            <a:r>
              <a:rPr lang="en-US" altLang="ja-JP" sz="2200" dirty="0" smtClean="0"/>
              <a:t>Race</a:t>
            </a:r>
          </a:p>
          <a:p>
            <a:pPr lvl="1">
              <a:buFont typeface="Century Gothic" panose="020B0502020202020204" pitchFamily="34" charset="0"/>
              <a:buChar char="▬"/>
            </a:pPr>
            <a:r>
              <a:rPr lang="en-US" altLang="ja-JP" sz="2200" dirty="0" smtClean="0"/>
              <a:t>Homogenous</a:t>
            </a:r>
          </a:p>
          <a:p>
            <a:pPr lvl="1">
              <a:buFont typeface="Century Gothic" panose="020B0502020202020204" pitchFamily="34" charset="0"/>
              <a:buChar char="▬"/>
            </a:pPr>
            <a:r>
              <a:rPr lang="en-US" altLang="ja-JP" sz="2200" dirty="0" smtClean="0"/>
              <a:t>“similar to themselves”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sz="2500" dirty="0" smtClean="0"/>
              <a:t>Concept </a:t>
            </a:r>
            <a:r>
              <a:rPr lang="en-US" altLang="ja-JP" sz="2500" dirty="0"/>
              <a:t>of Japanese</a:t>
            </a:r>
          </a:p>
          <a:p>
            <a:pPr lvl="1">
              <a:buFont typeface="Century Gothic" panose="020B0502020202020204" pitchFamily="34" charset="0"/>
              <a:buChar char="▬"/>
            </a:pPr>
            <a:r>
              <a:rPr lang="en-US" altLang="ja-JP" sz="2200" dirty="0"/>
              <a:t>One Country; One Race</a:t>
            </a:r>
            <a:endParaRPr lang="en-US" altLang="ja-JP" sz="2200" dirty="0" smtClean="0"/>
          </a:p>
        </p:txBody>
      </p:sp>
    </p:spTree>
    <p:extLst>
      <p:ext uri="{BB962C8B-B14F-4D97-AF65-F5344CB8AC3E}">
        <p14:creationId xmlns:p14="http://schemas.microsoft.com/office/powerpoint/2010/main" val="426227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Minorities in Japan</a:t>
            </a:r>
            <a:endParaRPr kumimoji="1" lang="ja-JP" altLang="en-US" dirty="0"/>
          </a:p>
        </p:txBody>
      </p:sp>
      <p:sp>
        <p:nvSpPr>
          <p:cNvPr id="10" name="コンテンツ プレースホルダー 9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1871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ja-JP" sz="2500" dirty="0" smtClean="0"/>
              <a:t>Minorities</a:t>
            </a:r>
            <a:endParaRPr lang="en-US" altLang="ja-JP" sz="2500" dirty="0"/>
          </a:p>
          <a:p>
            <a:pPr lvl="1">
              <a:buFont typeface="Century Gothic" panose="020B0502020202020204" pitchFamily="34" charset="0"/>
              <a:buChar char="▬"/>
            </a:pPr>
            <a:r>
              <a:rPr lang="en-US" altLang="ja-JP" sz="2200" dirty="0" smtClean="0"/>
              <a:t>1.5% of people living in Japan are of a non-Japanese descent</a:t>
            </a:r>
            <a:endParaRPr lang="en-US" altLang="ja-JP" sz="2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sz="2500" dirty="0" smtClean="0"/>
              <a:t>Australia &amp; US</a:t>
            </a:r>
            <a:endParaRPr lang="en-US" altLang="ja-JP" sz="2500" dirty="0"/>
          </a:p>
          <a:p>
            <a:pPr lvl="1">
              <a:buFont typeface="Century Gothic" panose="020B0502020202020204" pitchFamily="34" charset="0"/>
              <a:buChar char="▬"/>
            </a:pPr>
            <a:r>
              <a:rPr lang="en-US" altLang="ja-JP" sz="2200" dirty="0" smtClean="0"/>
              <a:t>Approximately 20% are of non-European descent</a:t>
            </a:r>
          </a:p>
          <a:p>
            <a:pPr lvl="1">
              <a:buFont typeface="Century Gothic" panose="020B0502020202020204" pitchFamily="34" charset="0"/>
              <a:buChar char="▬"/>
            </a:pPr>
            <a:r>
              <a:rPr lang="en-US" altLang="ja-JP" sz="2200" dirty="0" smtClean="0"/>
              <a:t>Experience and immigration laws are different</a:t>
            </a:r>
            <a:endParaRPr lang="en-US" altLang="ja-JP" sz="2200" dirty="0" smtClean="0"/>
          </a:p>
        </p:txBody>
      </p:sp>
    </p:spTree>
    <p:extLst>
      <p:ext uri="{BB962C8B-B14F-4D97-AF65-F5344CB8AC3E}">
        <p14:creationId xmlns:p14="http://schemas.microsoft.com/office/powerpoint/2010/main" val="60064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Why live in Japan, if not Japanese?</a:t>
            </a:r>
            <a:endParaRPr kumimoji="1" lang="ja-JP" altLang="en-US" dirty="0"/>
          </a:p>
        </p:txBody>
      </p:sp>
      <p:sp>
        <p:nvSpPr>
          <p:cNvPr id="10" name="コンテンツ プレースホルダー 9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1871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ja-JP" sz="2500" dirty="0" smtClean="0"/>
              <a:t>Commodified Culture</a:t>
            </a:r>
            <a:endParaRPr lang="en-US" altLang="ja-JP" sz="2500" dirty="0"/>
          </a:p>
          <a:p>
            <a:pPr lvl="1">
              <a:buFont typeface="Century Gothic" panose="020B0502020202020204" pitchFamily="34" charset="0"/>
              <a:buChar char="▬"/>
            </a:pPr>
            <a:r>
              <a:rPr lang="en-US" altLang="ja-JP" sz="2200" dirty="0" smtClean="0"/>
              <a:t>Anime, Samurai culture, etc.</a:t>
            </a:r>
            <a:endParaRPr lang="en-US" altLang="ja-JP" sz="2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sz="2500" dirty="0" smtClean="0"/>
              <a:t>Culture</a:t>
            </a:r>
            <a:endParaRPr lang="en-US" altLang="ja-JP" sz="2500" dirty="0"/>
          </a:p>
          <a:p>
            <a:pPr lvl="1">
              <a:buFont typeface="Century Gothic" panose="020B0502020202020204" pitchFamily="34" charset="0"/>
              <a:buChar char="▬"/>
            </a:pPr>
            <a:r>
              <a:rPr lang="en-US" altLang="ja-JP" sz="2200" dirty="0" smtClean="0"/>
              <a:t>Japanese are seen as polite by most foreigners</a:t>
            </a:r>
            <a:endParaRPr lang="en-US" altLang="ja-JP" sz="2200" dirty="0" smtClean="0"/>
          </a:p>
          <a:p>
            <a:pPr lvl="1">
              <a:buFont typeface="Century Gothic" panose="020B0502020202020204" pitchFamily="34" charset="0"/>
              <a:buChar char="▬"/>
            </a:pPr>
            <a:r>
              <a:rPr lang="en-US" altLang="ja-JP" sz="2200" dirty="0" smtClean="0"/>
              <a:t>Japanese people tend to mind their own business</a:t>
            </a:r>
            <a:endParaRPr lang="en-US" altLang="ja-JP" sz="2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sz="2500" dirty="0" smtClean="0"/>
              <a:t>Stand out or Blend in</a:t>
            </a:r>
            <a:endParaRPr lang="en-US" altLang="ja-JP" sz="2500" dirty="0"/>
          </a:p>
          <a:p>
            <a:pPr lvl="1">
              <a:buFont typeface="Century Gothic" panose="020B0502020202020204" pitchFamily="34" charset="0"/>
              <a:buChar char="▬"/>
            </a:pPr>
            <a:r>
              <a:rPr lang="en-US" altLang="ja-JP" sz="2200" dirty="0" smtClean="0"/>
              <a:t>Asian: Mistaken for Japanese person</a:t>
            </a:r>
          </a:p>
          <a:p>
            <a:pPr lvl="1">
              <a:buFont typeface="Century Gothic" panose="020B0502020202020204" pitchFamily="34" charset="0"/>
              <a:buChar char="▬"/>
            </a:pPr>
            <a:r>
              <a:rPr lang="en-US" altLang="ja-JP" sz="2200" dirty="0" smtClean="0"/>
              <a:t>Non-Asian: Must be English speaking foreigner</a:t>
            </a:r>
            <a:endParaRPr lang="en-US" altLang="ja-JP" sz="2200" dirty="0" smtClean="0"/>
          </a:p>
        </p:txBody>
      </p:sp>
    </p:spTree>
    <p:extLst>
      <p:ext uri="{BB962C8B-B14F-4D97-AF65-F5344CB8AC3E}">
        <p14:creationId xmlns:p14="http://schemas.microsoft.com/office/powerpoint/2010/main" val="92391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3929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Effects on Immigration</a:t>
            </a:r>
            <a:endParaRPr kumimoji="1" lang="ja-JP" altLang="en-US" dirty="0"/>
          </a:p>
        </p:txBody>
      </p:sp>
      <p:sp>
        <p:nvSpPr>
          <p:cNvPr id="10" name="コンテンツ プレースホルダー 9"/>
          <p:cNvSpPr>
            <a:spLocks noGrp="1"/>
          </p:cNvSpPr>
          <p:nvPr>
            <p:ph idx="1"/>
          </p:nvPr>
        </p:nvSpPr>
        <p:spPr>
          <a:xfrm>
            <a:off x="2589212" y="1751527"/>
            <a:ext cx="8915400" cy="470078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ja-JP" sz="2500" dirty="0"/>
              <a:t>“Japan is not a country of </a:t>
            </a:r>
            <a:r>
              <a:rPr lang="en-US" altLang="ja-JP" sz="2500" dirty="0" smtClean="0"/>
              <a:t>immigration”</a:t>
            </a:r>
            <a:endParaRPr lang="en-US" altLang="ja-JP" sz="2500" dirty="0" smtClean="0"/>
          </a:p>
          <a:p>
            <a:pPr lvl="1">
              <a:buFont typeface="Century Gothic" panose="020B0502020202020204" pitchFamily="34" charset="0"/>
              <a:buChar char="▬"/>
            </a:pPr>
            <a:r>
              <a:rPr lang="en-US" altLang="ja-JP" sz="2200" dirty="0"/>
              <a:t>Mr. Taro </a:t>
            </a:r>
            <a:r>
              <a:rPr lang="en-US" altLang="ja-JP" sz="2200" dirty="0" err="1" smtClean="0"/>
              <a:t>Kono</a:t>
            </a:r>
            <a:r>
              <a:rPr lang="en-US" altLang="ja-JP" sz="2200" dirty="0" smtClean="0"/>
              <a:t>, member </a:t>
            </a:r>
            <a:r>
              <a:rPr lang="en-US" altLang="ja-JP" sz="2200" dirty="0"/>
              <a:t>of Japan’s House of </a:t>
            </a:r>
            <a:r>
              <a:rPr lang="en-US" altLang="ja-JP" sz="2200" dirty="0" smtClean="0"/>
              <a:t>Representatives</a:t>
            </a:r>
            <a:endParaRPr lang="en-US" altLang="ja-JP" sz="2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sz="2500" dirty="0" smtClean="0"/>
              <a:t>Unwelcoming</a:t>
            </a:r>
            <a:endParaRPr lang="en-US" altLang="ja-JP" sz="2500" dirty="0"/>
          </a:p>
          <a:p>
            <a:pPr lvl="1">
              <a:buFont typeface="Century Gothic" panose="020B0502020202020204" pitchFamily="34" charset="0"/>
              <a:buChar char="▬"/>
            </a:pPr>
            <a:r>
              <a:rPr lang="en-US" altLang="ja-JP" sz="2200" dirty="0"/>
              <a:t>illegal workers are criminals, Japanese see them as criminals, and Japan does not want to encourage immigration by granting amnesty to </a:t>
            </a:r>
            <a:r>
              <a:rPr lang="en-US" altLang="ja-JP" sz="2200" dirty="0" smtClean="0"/>
              <a:t>immigrants</a:t>
            </a:r>
            <a:endParaRPr lang="en-US" altLang="ja-JP" sz="2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sz="2500" dirty="0" smtClean="0"/>
              <a:t>Japan for the Japanese</a:t>
            </a:r>
          </a:p>
        </p:txBody>
      </p:sp>
    </p:spTree>
    <p:extLst>
      <p:ext uri="{BB962C8B-B14F-4D97-AF65-F5344CB8AC3E}">
        <p14:creationId xmlns:p14="http://schemas.microsoft.com/office/powerpoint/2010/main" val="158511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3929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Immigration</a:t>
            </a:r>
            <a:endParaRPr kumimoji="1" lang="ja-JP" altLang="en-US" dirty="0"/>
          </a:p>
        </p:txBody>
      </p:sp>
      <p:sp>
        <p:nvSpPr>
          <p:cNvPr id="10" name="コンテンツ プレースホルダー 9"/>
          <p:cNvSpPr>
            <a:spLocks noGrp="1"/>
          </p:cNvSpPr>
          <p:nvPr>
            <p:ph idx="1"/>
          </p:nvPr>
        </p:nvSpPr>
        <p:spPr>
          <a:xfrm>
            <a:off x="2589212" y="1751527"/>
            <a:ext cx="8915400" cy="470078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ja-JP" sz="2500" dirty="0" smtClean="0"/>
              <a:t>Model of Immigration Law</a:t>
            </a:r>
            <a:endParaRPr lang="en-US" altLang="ja-JP" sz="2500" dirty="0" smtClean="0"/>
          </a:p>
          <a:p>
            <a:pPr lvl="1">
              <a:buFont typeface="Century Gothic" panose="020B0502020202020204" pitchFamily="34" charset="0"/>
              <a:buChar char="▬"/>
            </a:pPr>
            <a:r>
              <a:rPr lang="en-US" altLang="ja-JP" sz="2200" dirty="0" smtClean="0"/>
              <a:t>“differential exclusion”</a:t>
            </a:r>
          </a:p>
          <a:p>
            <a:pPr lvl="1">
              <a:buFont typeface="Century Gothic" panose="020B0502020202020204" pitchFamily="34" charset="0"/>
              <a:buChar char="▬"/>
            </a:pPr>
            <a:r>
              <a:rPr lang="en-US" altLang="ja-JP" sz="2200" dirty="0" smtClean="0"/>
              <a:t>A rigid model of immigration</a:t>
            </a:r>
          </a:p>
          <a:p>
            <a:pPr lvl="1">
              <a:buFont typeface="Century Gothic" panose="020B0502020202020204" pitchFamily="34" charset="0"/>
              <a:buChar char="▬"/>
            </a:pPr>
            <a:r>
              <a:rPr lang="en-US" altLang="ja-JP" sz="2200" dirty="0" smtClean="0"/>
              <a:t>Accepts immigrants within a rigid set of laws</a:t>
            </a:r>
            <a:endParaRPr lang="en-US" altLang="ja-JP" sz="2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sz="2500" dirty="0" smtClean="0"/>
              <a:t>Threat to sameness</a:t>
            </a:r>
          </a:p>
          <a:p>
            <a:pPr lvl="1">
              <a:buFont typeface="Century Gothic" panose="020B0502020202020204" pitchFamily="34" charset="0"/>
              <a:buChar char="▬"/>
            </a:pPr>
            <a:r>
              <a:rPr lang="en-US" altLang="ja-JP" sz="2200" dirty="0" smtClean="0"/>
              <a:t>Immigrants are seen as a cultural, ethnic threat to </a:t>
            </a:r>
            <a:r>
              <a:rPr lang="en-US" altLang="ja-JP" sz="2200" dirty="0" err="1" smtClean="0"/>
              <a:t>societ</a:t>
            </a:r>
            <a:endParaRPr lang="en-US" altLang="ja-JP" sz="2200" dirty="0" smtClean="0"/>
          </a:p>
          <a:p>
            <a:pPr lvl="1">
              <a:buFont typeface="Century Gothic" panose="020B0502020202020204" pitchFamily="34" charset="0"/>
              <a:buChar char="▬"/>
            </a:pPr>
            <a:r>
              <a:rPr lang="en-US" altLang="ja-JP" sz="2200" dirty="0" smtClean="0"/>
              <a:t>Threat to the homogeneity</a:t>
            </a:r>
          </a:p>
        </p:txBody>
      </p:sp>
    </p:spTree>
    <p:extLst>
      <p:ext uri="{BB962C8B-B14F-4D97-AF65-F5344CB8AC3E}">
        <p14:creationId xmlns:p14="http://schemas.microsoft.com/office/powerpoint/2010/main" val="277819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3929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Effects on Minorities</a:t>
            </a:r>
            <a:endParaRPr kumimoji="1" lang="ja-JP" altLang="en-US" dirty="0"/>
          </a:p>
        </p:txBody>
      </p:sp>
      <p:sp>
        <p:nvSpPr>
          <p:cNvPr id="10" name="コンテンツ プレースホルダー 9"/>
          <p:cNvSpPr>
            <a:spLocks noGrp="1"/>
          </p:cNvSpPr>
          <p:nvPr>
            <p:ph idx="1"/>
          </p:nvPr>
        </p:nvSpPr>
        <p:spPr>
          <a:xfrm>
            <a:off x="2589212" y="1751527"/>
            <a:ext cx="8915400" cy="470078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ja-JP" sz="2500" dirty="0" smtClean="0"/>
              <a:t>The </a:t>
            </a:r>
            <a:r>
              <a:rPr lang="en-US" altLang="ja-JP" sz="2500" i="1" dirty="0" smtClean="0"/>
              <a:t>Other</a:t>
            </a:r>
            <a:endParaRPr lang="en-US" altLang="ja-JP" sz="2500" dirty="0" smtClean="0"/>
          </a:p>
          <a:p>
            <a:pPr lvl="1">
              <a:buFont typeface="Century Gothic" panose="020B0502020202020204" pitchFamily="34" charset="0"/>
              <a:buChar char="▬"/>
            </a:pPr>
            <a:r>
              <a:rPr lang="en-US" altLang="ja-JP" sz="2200" dirty="0" smtClean="0"/>
              <a:t>That which does not look &amp; sound Japanese is foreign</a:t>
            </a:r>
          </a:p>
          <a:p>
            <a:pPr lvl="1">
              <a:buFont typeface="Century Gothic" panose="020B0502020202020204" pitchFamily="34" charset="0"/>
              <a:buChar char="▬"/>
            </a:pPr>
            <a:r>
              <a:rPr lang="en-US" altLang="ja-JP" sz="2200" dirty="0" smtClean="0"/>
              <a:t>Social &amp; Political assumption of the </a:t>
            </a:r>
            <a:r>
              <a:rPr lang="en-US" altLang="ja-JP" sz="2200" i="1" dirty="0" smtClean="0"/>
              <a:t>other</a:t>
            </a:r>
            <a:endParaRPr lang="en-US" altLang="ja-JP" sz="2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sz="2500" dirty="0" smtClean="0"/>
              <a:t>Proven Japanese</a:t>
            </a:r>
          </a:p>
          <a:p>
            <a:pPr lvl="1">
              <a:buFont typeface="Century Gothic" panose="020B0502020202020204" pitchFamily="34" charset="0"/>
              <a:buChar char="▬"/>
            </a:pPr>
            <a:r>
              <a:rPr lang="en-US" altLang="ja-JP" sz="2200" dirty="0" smtClean="0"/>
              <a:t>Minority Japanese citizens</a:t>
            </a:r>
          </a:p>
          <a:p>
            <a:pPr lvl="1">
              <a:buFont typeface="Century Gothic" panose="020B0502020202020204" pitchFamily="34" charset="0"/>
              <a:buChar char="▬"/>
            </a:pPr>
            <a:r>
              <a:rPr lang="en-US" altLang="ja-JP" sz="2200" dirty="0" smtClean="0"/>
              <a:t>Language &amp; Cultural knowledge</a:t>
            </a:r>
          </a:p>
          <a:p>
            <a:pPr lvl="1">
              <a:buFont typeface="Century Gothic" panose="020B0502020202020204" pitchFamily="34" charset="0"/>
              <a:buChar char="▬"/>
            </a:pPr>
            <a:r>
              <a:rPr lang="en-US" altLang="ja-JP" sz="2200" dirty="0" smtClean="0"/>
              <a:t>Must “prove their </a:t>
            </a:r>
            <a:r>
              <a:rPr lang="en-US" altLang="ja-JP" sz="2200" dirty="0" err="1" smtClean="0"/>
              <a:t>Japaneseness</a:t>
            </a:r>
            <a:r>
              <a:rPr lang="en-US" altLang="ja-JP" sz="2200" dirty="0" smtClean="0"/>
              <a:t>”</a:t>
            </a:r>
            <a:endParaRPr lang="en-US" altLang="ja-JP" sz="2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sz="2500" dirty="0" err="1" smtClean="0"/>
              <a:t>Zaitokukai</a:t>
            </a:r>
            <a:endParaRPr lang="en-US" altLang="ja-JP" sz="2500" dirty="0" smtClean="0"/>
          </a:p>
          <a:p>
            <a:pPr lvl="1">
              <a:buFont typeface="Century Gothic" panose="020B0502020202020204" pitchFamily="34" charset="0"/>
              <a:buChar char="▬"/>
            </a:pPr>
            <a:r>
              <a:rPr lang="en-US" altLang="ja-JP" sz="2200" dirty="0" smtClean="0"/>
              <a:t>Anti-Korean group</a:t>
            </a:r>
            <a:endParaRPr lang="en-US" altLang="ja-JP" sz="2200" dirty="0" smtClean="0"/>
          </a:p>
        </p:txBody>
      </p:sp>
    </p:spTree>
    <p:extLst>
      <p:ext uri="{BB962C8B-B14F-4D97-AF65-F5344CB8AC3E}">
        <p14:creationId xmlns:p14="http://schemas.microsoft.com/office/powerpoint/2010/main" val="304161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3929"/>
          </a:xfrm>
        </p:spPr>
        <p:txBody>
          <a:bodyPr>
            <a:normAutofit/>
          </a:bodyPr>
          <a:lstStyle/>
          <a:p>
            <a:r>
              <a:rPr lang="en-US" altLang="ja-JP" dirty="0" err="1" smtClean="0"/>
              <a:t>Zaitokukai</a:t>
            </a:r>
            <a:r>
              <a:rPr lang="en-US" altLang="ja-JP" dirty="0" smtClean="0"/>
              <a:t> Group</a:t>
            </a:r>
            <a:endParaRPr kumimoji="1" lang="ja-JP" altLang="en-US" dirty="0"/>
          </a:p>
        </p:txBody>
      </p:sp>
      <p:sp>
        <p:nvSpPr>
          <p:cNvPr id="10" name="コンテンツ プレースホルダー 9"/>
          <p:cNvSpPr>
            <a:spLocks noGrp="1"/>
          </p:cNvSpPr>
          <p:nvPr>
            <p:ph idx="1"/>
          </p:nvPr>
        </p:nvSpPr>
        <p:spPr>
          <a:xfrm>
            <a:off x="2589212" y="1378039"/>
            <a:ext cx="8915400" cy="507427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ja-JP" sz="2800" dirty="0" smtClean="0">
                <a:latin typeface="+mj-lt"/>
              </a:rPr>
              <a:t>Group of Anti-Korean Protestors</a:t>
            </a:r>
            <a:endParaRPr lang="en-US" altLang="ja-JP" sz="2500" dirty="0" smtClean="0">
              <a:latin typeface="+mj-lt"/>
            </a:endParaRPr>
          </a:p>
          <a:p>
            <a:pPr lvl="1">
              <a:buFont typeface="Century Gothic" panose="020B0502020202020204" pitchFamily="34" charset="0"/>
              <a:buChar char="▬"/>
            </a:pPr>
            <a:r>
              <a:rPr lang="en-US" altLang="ja-JP" sz="2200" dirty="0" smtClean="0">
                <a:latin typeface="+mj-lt"/>
              </a:rPr>
              <a:t>Believe that Koreans in Japan are…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ja-JP" sz="2000" dirty="0" smtClean="0">
                <a:latin typeface="+mj-lt"/>
              </a:rPr>
              <a:t>Spies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ja-JP" sz="2000" dirty="0" smtClean="0">
                <a:latin typeface="+mj-lt"/>
              </a:rPr>
              <a:t>Destroying society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ja-JP" sz="2000" dirty="0" smtClean="0">
                <a:latin typeface="+mj-lt"/>
              </a:rPr>
              <a:t>Minorities are given undeserved special treatment in Japan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sz="2500" dirty="0" smtClean="0">
                <a:latin typeface="+mj-lt"/>
              </a:rPr>
              <a:t>Protest at </a:t>
            </a:r>
            <a:r>
              <a:rPr lang="en-US" altLang="ja-JP" sz="2500" dirty="0">
                <a:latin typeface="+mj-lt"/>
              </a:rPr>
              <a:t>pro-Pyongyang Korean elementary school in Kyoto</a:t>
            </a:r>
            <a:endParaRPr lang="en-US" altLang="ja-JP" sz="2500" dirty="0" smtClean="0">
              <a:latin typeface="+mj-lt"/>
            </a:endParaRPr>
          </a:p>
          <a:p>
            <a:pPr lvl="1">
              <a:buFont typeface="Century Gothic" panose="020B0502020202020204" pitchFamily="34" charset="0"/>
              <a:buChar char="▬"/>
            </a:pPr>
            <a:r>
              <a:rPr lang="en-US" altLang="ja-JP" sz="2200" dirty="0" smtClean="0">
                <a:latin typeface="+mj-lt"/>
              </a:rPr>
              <a:t>“</a:t>
            </a:r>
            <a:r>
              <a:rPr lang="en-US" altLang="ja-JP" sz="2200" dirty="0">
                <a:latin typeface="+mj-lt"/>
              </a:rPr>
              <a:t>Osaka High Court Presiding Judge Hiroshi Mori [who] said in his ruling that the rallies outside the school were clearly driven by racist ideals, and not at all in the interests of </a:t>
            </a:r>
            <a:r>
              <a:rPr lang="en-US" altLang="ja-JP" sz="2200" dirty="0" smtClean="0">
                <a:latin typeface="+mj-lt"/>
              </a:rPr>
              <a:t>public”</a:t>
            </a:r>
          </a:p>
          <a:p>
            <a:pPr lvl="1">
              <a:buFont typeface="Century Gothic" panose="020B0502020202020204" pitchFamily="34" charset="0"/>
              <a:buChar char="▬"/>
            </a:pPr>
            <a:r>
              <a:rPr lang="en-US" altLang="ja-JP" sz="2200" dirty="0" smtClean="0">
                <a:latin typeface="+mj-lt"/>
              </a:rPr>
              <a:t>¥12 million</a:t>
            </a:r>
          </a:p>
        </p:txBody>
      </p:sp>
    </p:spTree>
    <p:extLst>
      <p:ext uri="{BB962C8B-B14F-4D97-AF65-F5344CB8AC3E}">
        <p14:creationId xmlns:p14="http://schemas.microsoft.com/office/powerpoint/2010/main" val="65108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3929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Anti-Discrimination</a:t>
            </a:r>
            <a:endParaRPr kumimoji="1" lang="ja-JP" altLang="en-US" dirty="0"/>
          </a:p>
        </p:txBody>
      </p:sp>
      <p:sp>
        <p:nvSpPr>
          <p:cNvPr id="10" name="コンテンツ プレースホルダー 9"/>
          <p:cNvSpPr>
            <a:spLocks noGrp="1"/>
          </p:cNvSpPr>
          <p:nvPr>
            <p:ph idx="1"/>
          </p:nvPr>
        </p:nvSpPr>
        <p:spPr>
          <a:xfrm>
            <a:off x="2589212" y="1751527"/>
            <a:ext cx="8915400" cy="470078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ja-JP" sz="2500" dirty="0" smtClean="0"/>
              <a:t>Existing Civil code</a:t>
            </a:r>
            <a:endParaRPr lang="en-US" altLang="ja-JP" sz="2500" dirty="0" smtClean="0"/>
          </a:p>
          <a:p>
            <a:pPr lvl="1">
              <a:buFont typeface="Century Gothic" panose="020B0502020202020204" pitchFamily="34" charset="0"/>
              <a:buChar char="▬"/>
            </a:pPr>
            <a:r>
              <a:rPr lang="en-US" altLang="ja-JP" sz="2200" dirty="0" smtClean="0"/>
              <a:t>The ruling was not based on actual anti-racism, but rather civil code</a:t>
            </a:r>
          </a:p>
          <a:p>
            <a:pPr lvl="1">
              <a:buFont typeface="Century Gothic" panose="020B0502020202020204" pitchFamily="34" charset="0"/>
              <a:buChar char="▬"/>
            </a:pPr>
            <a:r>
              <a:rPr lang="en-US" altLang="ja-JP" sz="2200" dirty="0" smtClean="0"/>
              <a:t>Currently no existing anti-discrimination laws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sz="2500" dirty="0" smtClean="0"/>
              <a:t>Current Legal Discrimination</a:t>
            </a:r>
          </a:p>
          <a:p>
            <a:pPr lvl="1">
              <a:buFont typeface="Century Gothic" panose="020B0502020202020204" pitchFamily="34" charset="0"/>
              <a:buChar char="▬"/>
            </a:pPr>
            <a:r>
              <a:rPr lang="en-US" altLang="ja-JP" sz="2200" dirty="0" smtClean="0"/>
              <a:t>Refusal to serve “foreigners” in business (i.e. </a:t>
            </a:r>
            <a:r>
              <a:rPr lang="en-US" altLang="ja-JP" sz="2200" dirty="0" err="1" smtClean="0"/>
              <a:t>onsen</a:t>
            </a:r>
            <a:r>
              <a:rPr lang="en-US" altLang="ja-JP" sz="2200" dirty="0" smtClean="0"/>
              <a:t>, restaurant, apartment buildings)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sz="2500" dirty="0" smtClean="0"/>
              <a:t>Applied Assumptions</a:t>
            </a:r>
            <a:endParaRPr lang="en-US" altLang="ja-JP" sz="2500" dirty="0" smtClean="0"/>
          </a:p>
          <a:p>
            <a:pPr lvl="1">
              <a:buFont typeface="Century Gothic" panose="020B0502020202020204" pitchFamily="34" charset="0"/>
              <a:buChar char="▬"/>
            </a:pPr>
            <a:r>
              <a:rPr lang="en-US" altLang="ja-JP" sz="2200" dirty="0" smtClean="0"/>
              <a:t>Foreigners are assumed to be rude, rowdy, loud and disruptive to others</a:t>
            </a:r>
            <a:endParaRPr lang="en-US" altLang="ja-JP" sz="2200" dirty="0" smtClean="0"/>
          </a:p>
        </p:txBody>
      </p:sp>
    </p:spTree>
    <p:extLst>
      <p:ext uri="{BB962C8B-B14F-4D97-AF65-F5344CB8AC3E}">
        <p14:creationId xmlns:p14="http://schemas.microsoft.com/office/powerpoint/2010/main" val="269601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ウィスプ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85</TotalTime>
  <Words>809</Words>
  <Application>Microsoft Office PowerPoint</Application>
  <PresentationFormat>ワイド画面</PresentationFormat>
  <Paragraphs>136</Paragraphs>
  <Slides>16</Slides>
  <Notes>14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4" baseType="lpstr">
      <vt:lpstr>ＭＳ Ｐゴシック</vt:lpstr>
      <vt:lpstr>メイリオ</vt:lpstr>
      <vt:lpstr>Arial</vt:lpstr>
      <vt:lpstr>Calibri</vt:lpstr>
      <vt:lpstr>Century Gothic</vt:lpstr>
      <vt:lpstr>Wingdings</vt:lpstr>
      <vt:lpstr>Wingdings 3</vt:lpstr>
      <vt:lpstr>ウィスプ</vt:lpstr>
      <vt:lpstr>Interactions of Japanese with foreigners with special interest in tourism</vt:lpstr>
      <vt:lpstr>Japanese &amp; Foreign</vt:lpstr>
      <vt:lpstr>Minorities in Japan</vt:lpstr>
      <vt:lpstr>Why live in Japan, if not Japanese?</vt:lpstr>
      <vt:lpstr>Effects on Immigration</vt:lpstr>
      <vt:lpstr>Immigration</vt:lpstr>
      <vt:lpstr>Effects on Minorities</vt:lpstr>
      <vt:lpstr>Zaitokukai Group</vt:lpstr>
      <vt:lpstr>Anti-Discrimination</vt:lpstr>
      <vt:lpstr>Varied Effects on Tourism</vt:lpstr>
      <vt:lpstr>How other countries see Japan</vt:lpstr>
      <vt:lpstr>Soft Racism</vt:lpstr>
      <vt:lpstr>Tourist Perspective</vt:lpstr>
      <vt:lpstr>Conclusion</vt:lpstr>
      <vt:lpstr>Conclusion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Interactions of Japanese with foreigners with special interest in tourism</dc:title>
  <dc:creator>Christian McGlothlin-Clason</dc:creator>
  <cp:lastModifiedBy>Christian McGlothlin-Clason</cp:lastModifiedBy>
  <cp:revision>33</cp:revision>
  <dcterms:created xsi:type="dcterms:W3CDTF">2015-07-30T06:40:10Z</dcterms:created>
  <dcterms:modified xsi:type="dcterms:W3CDTF">2015-07-30T14:17:28Z</dcterms:modified>
</cp:coreProperties>
</file>