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2700" y="-8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745925"/>
            <a:ext cx="4572225" cy="37296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724175"/>
            <a:ext cx="5486399" cy="447555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693132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t>There are a variety of clubs, such as: orchstra, kendo, photography, horseback riding, uraja and WAWA.</a:t>
            </a:r>
          </a:p>
        </p:txBody>
      </p:sp>
      <p:sp>
        <p:nvSpPr>
          <p:cNvPr id="164" name="Shape 16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t>Maiko Ishii participated in spreading awareness of her school, Okayama University through this presentation.</a:t>
            </a:r>
          </a:p>
        </p:txBody>
      </p:sp>
      <p:sp>
        <p:nvSpPr>
          <p:cNvPr id="180" name="Shape 18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solidFill>
                  <a:schemeClr val="dk1"/>
                </a:solidFill>
              </a:rPr>
              <a:t>Natsuki Takeuchi participated in spreading awareness of her school, Okayama University through this presentation.</a:t>
            </a:r>
          </a:p>
        </p:txBody>
      </p:sp>
      <p:sp>
        <p:nvSpPr>
          <p:cNvPr id="188" name="Shape 188"/>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solidFill>
                  <a:schemeClr val="dk1"/>
                </a:solidFill>
              </a:rPr>
              <a:t>Kiyohiro Hirano participated in spreading awareness of his school, Okayama University through this presentation.</a:t>
            </a:r>
          </a:p>
        </p:txBody>
      </p:sp>
      <p:sp>
        <p:nvSpPr>
          <p:cNvPr id="196" name="Shape 19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solidFill>
                  <a:schemeClr val="dk1"/>
                </a:solidFill>
              </a:rPr>
              <a:t>Shoki Yamaoka participated in spreading awareness of his school, Okayama University through this presentation.</a:t>
            </a:r>
          </a:p>
        </p:txBody>
      </p:sp>
      <p:sp>
        <p:nvSpPr>
          <p:cNvPr id="205" name="Shape 205"/>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solidFill>
                  <a:schemeClr val="dk1"/>
                </a:solidFill>
              </a:rPr>
              <a:t>Chisato Kuwazono participated in spreading awareness of her school, Okayama University through this presentation. Due to sickness she could not speak during the presentation, but helped to assemble it anyways.</a:t>
            </a:r>
          </a:p>
        </p:txBody>
      </p:sp>
      <p:sp>
        <p:nvSpPr>
          <p:cNvPr id="214" name="Shape 21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t>Okayama Prefecture has approximately 1.9 million people within it’s 7,112 square kilometer area. It is a fairly small town type of area, with much agriculture. It’s most popular theme surrounds the story of Momotarou, the Peach Boy. Momotarou is thus the mascot of Okayama.</a:t>
            </a:r>
          </a:p>
        </p:txBody>
      </p:sp>
      <p:sp>
        <p:nvSpPr>
          <p:cNvPr id="87" name="Shape 8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t>Okayama City is small yet large, with many large scale companies. It started as a castle town in the 16th century and today stands as Okayama Prefecture’s capital city. It has a population of 700,000 people who are of a friendly nature. It is an easy to traverse area, with a lot of bicycles, buses and trains that are easily accessible.</a:t>
            </a:r>
          </a:p>
        </p:txBody>
      </p:sp>
      <p:sp>
        <p:nvSpPr>
          <p:cNvPr id="100" name="Shape 10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t>There are various places to go and things to do in Okayama City. There are many karaoke bars around, with large buildings set up to fill every floor with friends coming to hang out and sing. There is “Ujo” the raven castle, where one can get a beautiful view of the garden. The food in Okayama is fantastic, with one of its most popular dishes being okonomiyaki. There are also many sight-seeing locations, such as the castle, the garden the castle overlooks, and various other locales. It is also very seasonal, making every month a very different view for sight-seeing.</a:t>
            </a:r>
          </a:p>
        </p:txBody>
      </p:sp>
      <p:sp>
        <p:nvSpPr>
          <p:cNvPr id="108" name="Shape 108"/>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t>There is a delightful array of foods available. Some of the better known dishes are Barazushi and Kaki-Oko. Okayama is also known for its peaches and grapes, as well as other fruits.</a:t>
            </a:r>
          </a:p>
        </p:txBody>
      </p:sp>
      <p:sp>
        <p:nvSpPr>
          <p:cNvPr id="115" name="Shape 115"/>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rtl="0">
              <a:spcBef>
                <a:spcPts val="0"/>
              </a:spcBef>
              <a:buNone/>
            </a:pPr>
            <a:r>
              <a:rPr lang="en-US"/>
              <a:t>Okayama Kourakuen, the garden the castle overlooks, is a beautiful sight and a worth while walk through the park. There is a lot of space to travel, koi fish in the pond, and various types of wildlife and plantlife to see.</a:t>
            </a:r>
          </a:p>
          <a:p>
            <a:pPr lvl="0">
              <a:spcBef>
                <a:spcPts val="0"/>
              </a:spcBef>
              <a:buNone/>
            </a:pPr>
            <a:r>
              <a:rPr lang="en-US"/>
              <a:t>Kurashiki Bikanchiku is also a beuatiful place. It is a great destination for sight-seeing.</a:t>
            </a:r>
          </a:p>
        </p:txBody>
      </p:sp>
      <p:sp>
        <p:nvSpPr>
          <p:cNvPr id="128" name="Shape 128"/>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rtl="0">
              <a:spcBef>
                <a:spcPts val="0"/>
              </a:spcBef>
              <a:buNone/>
            </a:pPr>
            <a:r>
              <a:rPr lang="en-US"/>
              <a:t>Okayama is very seasonal with its events. There are the cherry blossoms, whose trees can be found most everywhere. But there are many great places where the best pictures can be taken.</a:t>
            </a:r>
          </a:p>
          <a:p>
            <a:pPr lvl="0" rtl="0">
              <a:spcBef>
                <a:spcPts val="0"/>
              </a:spcBef>
              <a:buNone/>
            </a:pPr>
            <a:r>
              <a:rPr lang="en-US"/>
              <a:t>In the fall, the Momotarou festival lights up the sky near the castle with fireworks. Near the garden, one can find a string of booths selling local foods and toys for children.</a:t>
            </a:r>
          </a:p>
          <a:p>
            <a:pPr lvl="0">
              <a:spcBef>
                <a:spcPts val="0"/>
              </a:spcBef>
              <a:buNone/>
            </a:pPr>
            <a:r>
              <a:rPr lang="en-US"/>
              <a:t>There is some snow during the winter time, which makes for a delightful travelling season.</a:t>
            </a:r>
          </a:p>
        </p:txBody>
      </p:sp>
      <p:sp>
        <p:nvSpPr>
          <p:cNvPr id="137" name="Shape 13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rtl="0">
              <a:spcBef>
                <a:spcPts val="0"/>
              </a:spcBef>
              <a:buNone/>
            </a:pPr>
            <a:r>
              <a:rPr lang="en-US"/>
              <a:t>Okayama University is the second largest national university in Japan. There are a number of bicycles used, as the location is so easy to traverse this way. Classes vary, from small to large groups of people. There are several cafeterias, all of which offer traditional Japanese meals.</a:t>
            </a:r>
          </a:p>
          <a:p>
            <a:pPr lvl="0" rtl="0">
              <a:spcBef>
                <a:spcPts val="0"/>
              </a:spcBef>
              <a:buNone/>
            </a:pPr>
            <a:r>
              <a:rPr lang="en-US"/>
              <a:t>On campus is found the L-cafe, a location that prides itself in globalizing the school’s community. Japanese students are invited in to speak various foreign languages with native speakers, while foreigners are invited in to speak Japanese. It is a great location for meeting new people and speaking different languages.</a:t>
            </a:r>
          </a:p>
          <a:p>
            <a:pPr lvl="0">
              <a:spcBef>
                <a:spcPts val="0"/>
              </a:spcBef>
              <a:buNone/>
            </a:pPr>
            <a:r>
              <a:rPr lang="en-US"/>
              <a:t>There are also various club activities available, ranging from kendo to horseback riding.</a:t>
            </a:r>
          </a:p>
        </p:txBody>
      </p:sp>
      <p:sp>
        <p:nvSpPr>
          <p:cNvPr id="148" name="Shape 148"/>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724175"/>
            <a:ext cx="5486399" cy="4475550"/>
          </a:xfrm>
          <a:prstGeom prst="rect">
            <a:avLst/>
          </a:prstGeom>
          <a:noFill/>
          <a:ln>
            <a:noFill/>
          </a:ln>
        </p:spPr>
        <p:txBody>
          <a:bodyPr lIns="91425" tIns="91425" rIns="91425" bIns="91425" anchor="ctr" anchorCtr="0">
            <a:noAutofit/>
          </a:bodyPr>
          <a:lstStyle/>
          <a:p>
            <a:pPr lvl="0">
              <a:spcBef>
                <a:spcPts val="0"/>
              </a:spcBef>
              <a:buNone/>
            </a:pPr>
            <a:r>
              <a:rPr lang="en-US"/>
              <a:t>Classes vary, from small seminar classes to large lecture classes. There are a lot of mixed classes available to foreign exchange students, which makes classes available to both foreign and Japanese students. One such example is Anthropology of Japan, taught by Professor Mayumi Ono.</a:t>
            </a:r>
          </a:p>
        </p:txBody>
      </p:sp>
      <p:sp>
        <p:nvSpPr>
          <p:cNvPr id="157" name="Shape 15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0" name="Shape 3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1905000" y="0"/>
            <a:ext cx="5394238" cy="68580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School life / Classes</a:t>
            </a:r>
          </a:p>
        </p:txBody>
      </p:sp>
      <p:sp>
        <p:nvSpPr>
          <p:cNvPr id="167" name="Shape 16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Clubs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Orchestra</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Kendo</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Photography</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Horseback Riding</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Uraja</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WAWA</a:t>
            </a:r>
          </a:p>
        </p:txBody>
      </p:sp>
      <p:pic>
        <p:nvPicPr>
          <p:cNvPr id="168" name="Shape 168"/>
          <p:cNvPicPr preferRelativeResize="0"/>
          <p:nvPr/>
        </p:nvPicPr>
        <p:blipFill rotWithShape="1">
          <a:blip r:embed="rId3">
            <a:alphaModFix/>
          </a:blip>
          <a:srcRect l="26739" t="20092" r="11599"/>
          <a:stretch/>
        </p:blipFill>
        <p:spPr>
          <a:xfrm>
            <a:off x="6794693" y="2630218"/>
            <a:ext cx="2349305" cy="2283360"/>
          </a:xfrm>
          <a:prstGeom prst="rect">
            <a:avLst/>
          </a:prstGeom>
          <a:noFill/>
          <a:ln>
            <a:noFill/>
          </a:ln>
        </p:spPr>
      </p:pic>
      <p:pic>
        <p:nvPicPr>
          <p:cNvPr id="169" name="Shape 169"/>
          <p:cNvPicPr preferRelativeResize="0"/>
          <p:nvPr/>
        </p:nvPicPr>
        <p:blipFill rotWithShape="1">
          <a:blip r:embed="rId4">
            <a:alphaModFix/>
          </a:blip>
          <a:srcRect/>
          <a:stretch/>
        </p:blipFill>
        <p:spPr>
          <a:xfrm>
            <a:off x="3419891" y="1143000"/>
            <a:ext cx="3505200" cy="2628899"/>
          </a:xfrm>
          <a:prstGeom prst="rect">
            <a:avLst/>
          </a:prstGeom>
          <a:noFill/>
          <a:ln>
            <a:noFill/>
          </a:ln>
        </p:spPr>
      </p:pic>
      <p:pic>
        <p:nvPicPr>
          <p:cNvPr id="170" name="Shape 170"/>
          <p:cNvPicPr preferRelativeResize="0"/>
          <p:nvPr/>
        </p:nvPicPr>
        <p:blipFill rotWithShape="1">
          <a:blip r:embed="rId5">
            <a:alphaModFix/>
          </a:blip>
          <a:srcRect t="33333"/>
          <a:stretch/>
        </p:blipFill>
        <p:spPr>
          <a:xfrm>
            <a:off x="2743200" y="4518950"/>
            <a:ext cx="4572000" cy="22860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15239" y="1615470"/>
            <a:ext cx="8728222" cy="156966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4800" b="0" i="0" u="none" strike="noStrike" cap="none">
                <a:solidFill>
                  <a:schemeClr val="dk1"/>
                </a:solidFill>
                <a:latin typeface="Calibri"/>
                <a:ea typeface="Calibri"/>
                <a:cs typeface="Calibri"/>
                <a:sym typeface="Calibri"/>
              </a:rPr>
              <a:t>Thank you very much               </a:t>
            </a:r>
          </a:p>
          <a:p>
            <a:pPr marL="0" marR="0" lvl="0" indent="0" algn="ctr" rtl="0">
              <a:spcBef>
                <a:spcPts val="0"/>
              </a:spcBef>
              <a:buSzPct val="25000"/>
              <a:buNone/>
            </a:pPr>
            <a:r>
              <a:rPr lang="en-US" sz="4800" b="0" i="0" u="none" strike="noStrike" cap="none">
                <a:solidFill>
                  <a:schemeClr val="dk1"/>
                </a:solidFill>
                <a:latin typeface="Calibri"/>
                <a:ea typeface="Calibri"/>
                <a:cs typeface="Calibri"/>
                <a:sym typeface="Calibri"/>
              </a:rPr>
              <a:t>                            for your attention!</a:t>
            </a:r>
          </a:p>
        </p:txBody>
      </p:sp>
      <p:pic>
        <p:nvPicPr>
          <p:cNvPr id="176" name="Shape 176"/>
          <p:cNvPicPr preferRelativeResize="0"/>
          <p:nvPr/>
        </p:nvPicPr>
        <p:blipFill rotWithShape="1">
          <a:blip r:embed="rId3">
            <a:alphaModFix/>
          </a:blip>
          <a:srcRect/>
          <a:stretch/>
        </p:blipFill>
        <p:spPr>
          <a:xfrm>
            <a:off x="6934200" y="3968260"/>
            <a:ext cx="1908559" cy="2689246"/>
          </a:xfrm>
          <a:prstGeom prst="rect">
            <a:avLst/>
          </a:prstGeom>
          <a:noFill/>
          <a:ln>
            <a:noFill/>
          </a:ln>
        </p:spPr>
      </p:pic>
      <p:sp>
        <p:nvSpPr>
          <p:cNvPr id="177" name="Shape 177"/>
          <p:cNvSpPr/>
          <p:nvPr/>
        </p:nvSpPr>
        <p:spPr>
          <a:xfrm>
            <a:off x="76200" y="1066800"/>
            <a:ext cx="8915400" cy="2666999"/>
          </a:xfrm>
          <a:prstGeom prst="wedgeEllipseCallout">
            <a:avLst>
              <a:gd name="adj1" fmla="val 30109"/>
              <a:gd name="adj2" fmla="val 75218"/>
            </a:avLst>
          </a:prstGeom>
          <a:noFill/>
          <a:ln w="381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rotWithShape="1">
          <a:blip r:embed="rId3">
            <a:alphaModFix/>
          </a:blip>
          <a:srcRect l="28629" t="20512" r="32087" b="3503"/>
          <a:stretch/>
        </p:blipFill>
        <p:spPr>
          <a:xfrm>
            <a:off x="294966" y="476672"/>
            <a:ext cx="2020528" cy="5210944"/>
          </a:xfrm>
          <a:prstGeom prst="rect">
            <a:avLst/>
          </a:prstGeom>
          <a:noFill/>
          <a:ln>
            <a:noFill/>
          </a:ln>
        </p:spPr>
      </p:pic>
      <p:sp>
        <p:nvSpPr>
          <p:cNvPr id="183" name="Shape 183"/>
          <p:cNvSpPr txBox="1"/>
          <p:nvPr/>
        </p:nvSpPr>
        <p:spPr>
          <a:xfrm>
            <a:off x="3186550" y="692695"/>
            <a:ext cx="5489906" cy="310854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My name is </a:t>
            </a:r>
            <a:r>
              <a:rPr lang="en-US" sz="3600" b="0" i="0" u="none" strike="noStrike" cap="none">
                <a:solidFill>
                  <a:schemeClr val="dk1"/>
                </a:solidFill>
                <a:latin typeface="Calibri"/>
                <a:ea typeface="Calibri"/>
                <a:cs typeface="Calibri"/>
                <a:sym typeface="Calibri"/>
              </a:rPr>
              <a:t>Maiko Ishii</a:t>
            </a:r>
            <a:r>
              <a:rPr lang="en-US" sz="28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My faculty is </a:t>
            </a:r>
            <a:r>
              <a:rPr lang="en-US" sz="3600" b="0" i="0" u="none" strike="noStrike" cap="none">
                <a:solidFill>
                  <a:schemeClr val="dk1"/>
                </a:solidFill>
                <a:latin typeface="Calibri"/>
                <a:ea typeface="Calibri"/>
                <a:cs typeface="Calibri"/>
                <a:sym typeface="Calibri"/>
              </a:rPr>
              <a:t>Letters</a:t>
            </a:r>
            <a:r>
              <a:rPr lang="en-US" sz="3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especially I’m studying linguistics.</a:t>
            </a:r>
          </a:p>
          <a:p>
            <a:pPr marL="0" marR="0" lvl="0" indent="0" algn="l" rtl="0">
              <a:spcBef>
                <a:spcPts val="0"/>
              </a:spcBef>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I belonged </a:t>
            </a:r>
            <a:r>
              <a:rPr lang="en-US" sz="3600" b="0" i="0" u="none" strike="noStrike" cap="none">
                <a:solidFill>
                  <a:schemeClr val="dk1"/>
                </a:solidFill>
                <a:latin typeface="Calibri"/>
                <a:ea typeface="Calibri"/>
                <a:cs typeface="Calibri"/>
                <a:sym typeface="Calibri"/>
              </a:rPr>
              <a:t>Uraja</a:t>
            </a:r>
            <a:r>
              <a:rPr lang="en-US" sz="2800" b="0" i="0" u="none" strike="noStrike" cap="none">
                <a:solidFill>
                  <a:schemeClr val="dk1"/>
                </a:solidFill>
                <a:latin typeface="Calibri"/>
                <a:ea typeface="Calibri"/>
                <a:cs typeface="Calibri"/>
                <a:sym typeface="Calibri"/>
              </a:rPr>
              <a:t> club,</a:t>
            </a:r>
          </a:p>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it’s traditional Okayama dance club!</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pic>
        <p:nvPicPr>
          <p:cNvPr id="184" name="Shape 184"/>
          <p:cNvPicPr preferRelativeResize="0"/>
          <p:nvPr/>
        </p:nvPicPr>
        <p:blipFill rotWithShape="1">
          <a:blip r:embed="rId4">
            <a:alphaModFix/>
          </a:blip>
          <a:srcRect l="1922" t="29128" r="3998" b="24513"/>
          <a:stretch/>
        </p:blipFill>
        <p:spPr>
          <a:xfrm>
            <a:off x="2195734" y="4251862"/>
            <a:ext cx="6804473" cy="2514769"/>
          </a:xfrm>
          <a:prstGeom prst="rect">
            <a:avLst/>
          </a:prstGeom>
          <a:noFill/>
          <a:ln>
            <a:noFill/>
          </a:ln>
        </p:spPr>
      </p:pic>
      <p:sp>
        <p:nvSpPr>
          <p:cNvPr id="185" name="Shape 185"/>
          <p:cNvSpPr/>
          <p:nvPr/>
        </p:nvSpPr>
        <p:spPr>
          <a:xfrm>
            <a:off x="2577948" y="116631"/>
            <a:ext cx="6566051" cy="3960440"/>
          </a:xfrm>
          <a:prstGeom prst="wedgeEllipseCallout">
            <a:avLst>
              <a:gd name="adj1" fmla="val -62362"/>
              <a:gd name="adj2" fmla="val -19055"/>
            </a:avLst>
          </a:prstGeom>
          <a:noFill/>
          <a:ln w="38100" cap="flat" cmpd="sng">
            <a:solidFill>
              <a:srgbClr val="FF99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51519" y="274637"/>
            <a:ext cx="843527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60" b="1" i="0" u="none" strike="noStrike" cap="none">
                <a:solidFill>
                  <a:schemeClr val="dk1"/>
                </a:solidFill>
                <a:latin typeface="Calibri"/>
                <a:ea typeface="Calibri"/>
                <a:cs typeface="Calibri"/>
                <a:sym typeface="Calibri"/>
              </a:rPr>
              <a:t>Natsuki Takeuchi</a:t>
            </a:r>
            <a:r>
              <a:rPr lang="en-US" sz="3959" b="0" i="0" u="none" strike="noStrike" cap="none">
                <a:solidFill>
                  <a:schemeClr val="dk1"/>
                </a:solidFill>
                <a:latin typeface="Calibri"/>
                <a:ea typeface="Calibri"/>
                <a:cs typeface="Calibri"/>
                <a:sym typeface="Calibri"/>
              </a:rPr>
              <a:t>　（竹内　奈津希）</a:t>
            </a:r>
          </a:p>
        </p:txBody>
      </p:sp>
      <p:sp>
        <p:nvSpPr>
          <p:cNvPr id="191" name="Shape 191"/>
          <p:cNvSpPr txBox="1">
            <a:spLocks noGrp="1"/>
          </p:cNvSpPr>
          <p:nvPr>
            <p:ph type="body" idx="1"/>
          </p:nvPr>
        </p:nvSpPr>
        <p:spPr>
          <a:xfrm>
            <a:off x="628650" y="1825625"/>
            <a:ext cx="5041274" cy="475547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2480" b="1" i="0" u="none" strike="noStrike" cap="none">
                <a:solidFill>
                  <a:schemeClr val="dk1"/>
                </a:solidFill>
                <a:latin typeface="Calibri"/>
                <a:ea typeface="Calibri"/>
                <a:cs typeface="Calibri"/>
                <a:sym typeface="Calibri"/>
              </a:rPr>
              <a:t>Faculty </a:t>
            </a:r>
            <a:r>
              <a:rPr lang="en-US" sz="2480" b="0" i="0" u="none" strike="noStrike" cap="none">
                <a:solidFill>
                  <a:schemeClr val="dk1"/>
                </a:solidFill>
                <a:latin typeface="Calibri"/>
                <a:ea typeface="Calibri"/>
                <a:cs typeface="Calibri"/>
                <a:sym typeface="Calibri"/>
              </a:rPr>
              <a:t>: Literature</a:t>
            </a:r>
          </a:p>
          <a:p>
            <a:pPr marL="0" marR="0" lvl="0" indent="0" algn="l" rtl="0">
              <a:lnSpc>
                <a:spcPct val="80000"/>
              </a:lnSpc>
              <a:spcBef>
                <a:spcPts val="496"/>
              </a:spcBef>
              <a:buClr>
                <a:schemeClr val="dk1"/>
              </a:buClr>
              <a:buSzPct val="25000"/>
              <a:buFont typeface="Arial"/>
              <a:buNone/>
            </a:pPr>
            <a:r>
              <a:rPr lang="en-US" sz="2480" b="1" i="0" u="none" strike="noStrike" cap="none">
                <a:solidFill>
                  <a:schemeClr val="dk1"/>
                </a:solidFill>
                <a:latin typeface="Calibri"/>
                <a:ea typeface="Calibri"/>
                <a:cs typeface="Calibri"/>
                <a:sym typeface="Calibri"/>
              </a:rPr>
              <a:t>Major </a:t>
            </a:r>
            <a:r>
              <a:rPr lang="en-US" sz="2480" b="0" i="0" u="none" strike="noStrike" cap="none">
                <a:solidFill>
                  <a:schemeClr val="dk1"/>
                </a:solidFill>
                <a:latin typeface="Calibri"/>
                <a:ea typeface="Calibri"/>
                <a:cs typeface="Calibri"/>
                <a:sym typeface="Calibri"/>
              </a:rPr>
              <a:t>: English/American literature</a:t>
            </a:r>
          </a:p>
          <a:p>
            <a:pPr marL="0" marR="0" lvl="0" indent="0" algn="l" rtl="0">
              <a:lnSpc>
                <a:spcPct val="80000"/>
              </a:lnSpc>
              <a:spcBef>
                <a:spcPts val="496"/>
              </a:spcBef>
              <a:buClr>
                <a:schemeClr val="dk1"/>
              </a:buClr>
              <a:buSzPct val="25000"/>
              <a:buFont typeface="Arial"/>
              <a:buNone/>
            </a:pPr>
            <a:r>
              <a:rPr lang="en-US" sz="2480" b="1" i="0" u="none" strike="noStrike" cap="none">
                <a:solidFill>
                  <a:schemeClr val="dk1"/>
                </a:solidFill>
                <a:latin typeface="Calibri"/>
                <a:ea typeface="Calibri"/>
                <a:cs typeface="Calibri"/>
                <a:sym typeface="Calibri"/>
              </a:rPr>
              <a:t>Hobby</a:t>
            </a:r>
            <a:r>
              <a:rPr lang="en-US" sz="2480" b="0" i="0" u="none" strike="noStrike" cap="none">
                <a:solidFill>
                  <a:schemeClr val="dk1"/>
                </a:solidFill>
                <a:latin typeface="Calibri"/>
                <a:ea typeface="Calibri"/>
                <a:cs typeface="Calibri"/>
                <a:sym typeface="Calibri"/>
              </a:rPr>
              <a:t> :</a:t>
            </a:r>
          </a:p>
          <a:p>
            <a:pPr marL="0" marR="0" lvl="0" indent="0" algn="l" rtl="0">
              <a:lnSpc>
                <a:spcPct val="80000"/>
              </a:lnSpc>
              <a:spcBef>
                <a:spcPts val="496"/>
              </a:spcBef>
              <a:buClr>
                <a:schemeClr val="dk1"/>
              </a:buClr>
              <a:buSzPct val="25000"/>
              <a:buFont typeface="Arial"/>
              <a:buNone/>
            </a:pPr>
            <a:r>
              <a:rPr lang="en-US" sz="2480" b="0" i="0" u="sng" strike="noStrike" cap="none">
                <a:solidFill>
                  <a:schemeClr val="dk1"/>
                </a:solidFill>
                <a:latin typeface="Calibri"/>
                <a:ea typeface="Calibri"/>
                <a:cs typeface="Calibri"/>
                <a:sym typeface="Calibri"/>
              </a:rPr>
              <a:t>1)Music</a:t>
            </a:r>
          </a:p>
          <a:p>
            <a:pPr marL="0" marR="0" lvl="0" indent="0" algn="l" rtl="0">
              <a:lnSpc>
                <a:spcPct val="80000"/>
              </a:lnSpc>
              <a:spcBef>
                <a:spcPts val="496"/>
              </a:spcBef>
              <a:buClr>
                <a:schemeClr val="dk1"/>
              </a:buClr>
              <a:buSzPct val="25000"/>
              <a:buFont typeface="Arial"/>
              <a:buNone/>
            </a:pPr>
            <a:r>
              <a:rPr lang="en-US" sz="2480" b="0" i="0" u="none" strike="noStrike" cap="none">
                <a:solidFill>
                  <a:schemeClr val="dk1"/>
                </a:solidFill>
                <a:latin typeface="Calibri"/>
                <a:ea typeface="Calibri"/>
                <a:cs typeface="Calibri"/>
                <a:sym typeface="Calibri"/>
              </a:rPr>
              <a:t>I love to sing, listen, play music (clarinet).</a:t>
            </a:r>
          </a:p>
          <a:p>
            <a:pPr marL="0" marR="0" lvl="0" indent="0" algn="l" rtl="0">
              <a:lnSpc>
                <a:spcPct val="80000"/>
              </a:lnSpc>
              <a:spcBef>
                <a:spcPts val="496"/>
              </a:spcBef>
              <a:buClr>
                <a:schemeClr val="dk1"/>
              </a:buClr>
              <a:buSzPct val="25000"/>
              <a:buFont typeface="Arial"/>
              <a:buNone/>
            </a:pPr>
            <a:r>
              <a:rPr lang="en-US" sz="2480" b="0" i="0" u="none" strike="noStrike" cap="none">
                <a:solidFill>
                  <a:schemeClr val="dk1"/>
                </a:solidFill>
                <a:latin typeface="Calibri"/>
                <a:ea typeface="Calibri"/>
                <a:cs typeface="Calibri"/>
                <a:sym typeface="Calibri"/>
              </a:rPr>
              <a:t>Recently I started to practice the guitar.</a:t>
            </a:r>
          </a:p>
          <a:p>
            <a:pPr marL="0" marR="0" lvl="0" indent="0" algn="l" rtl="0">
              <a:lnSpc>
                <a:spcPct val="80000"/>
              </a:lnSpc>
              <a:spcBef>
                <a:spcPts val="496"/>
              </a:spcBef>
              <a:buClr>
                <a:schemeClr val="dk1"/>
              </a:buClr>
              <a:buSzPct val="25000"/>
              <a:buFont typeface="Arial"/>
              <a:buNone/>
            </a:pPr>
            <a:r>
              <a:rPr lang="en-US" sz="2480" b="0" i="0" u="sng" strike="noStrike" cap="none">
                <a:solidFill>
                  <a:schemeClr val="dk1"/>
                </a:solidFill>
                <a:latin typeface="Calibri"/>
                <a:ea typeface="Calibri"/>
                <a:cs typeface="Calibri"/>
                <a:sym typeface="Calibri"/>
              </a:rPr>
              <a:t>2)Watching sports</a:t>
            </a:r>
          </a:p>
          <a:p>
            <a:pPr marL="0" marR="0" lvl="0" indent="0" algn="l" rtl="0">
              <a:lnSpc>
                <a:spcPct val="80000"/>
              </a:lnSpc>
              <a:spcBef>
                <a:spcPts val="496"/>
              </a:spcBef>
              <a:buClr>
                <a:schemeClr val="dk1"/>
              </a:buClr>
              <a:buSzPct val="25000"/>
              <a:buFont typeface="Arial"/>
              <a:buNone/>
            </a:pPr>
            <a:r>
              <a:rPr lang="en-US" sz="2480" b="0" i="0" u="none" strike="noStrike" cap="none">
                <a:solidFill>
                  <a:schemeClr val="dk1"/>
                </a:solidFill>
                <a:latin typeface="Calibri"/>
                <a:ea typeface="Calibri"/>
                <a:cs typeface="Calibri"/>
                <a:sym typeface="Calibri"/>
              </a:rPr>
              <a:t>I like watching sports, especially soccer.</a:t>
            </a:r>
          </a:p>
          <a:p>
            <a:pPr marL="0" marR="0" lvl="0" indent="0" algn="l" rtl="0">
              <a:lnSpc>
                <a:spcPct val="80000"/>
              </a:lnSpc>
              <a:spcBef>
                <a:spcPts val="496"/>
              </a:spcBef>
              <a:buClr>
                <a:schemeClr val="dk1"/>
              </a:buClr>
              <a:buSzPct val="25000"/>
              <a:buFont typeface="Arial"/>
              <a:buNone/>
            </a:pPr>
            <a:r>
              <a:rPr lang="en-US" sz="2480" b="0" i="0" u="none" strike="noStrike" cap="none">
                <a:solidFill>
                  <a:schemeClr val="dk1"/>
                </a:solidFill>
                <a:latin typeface="Calibri"/>
                <a:ea typeface="Calibri"/>
                <a:cs typeface="Calibri"/>
                <a:sym typeface="Calibri"/>
              </a:rPr>
              <a:t>My favorite teams are Japan national team and Dortmund(Germany).</a:t>
            </a:r>
          </a:p>
          <a:p>
            <a:pPr marL="0" marR="0" lvl="0" indent="0" algn="l" rtl="0">
              <a:lnSpc>
                <a:spcPct val="80000"/>
              </a:lnSpc>
              <a:spcBef>
                <a:spcPts val="496"/>
              </a:spcBef>
              <a:buClr>
                <a:schemeClr val="dk1"/>
              </a:buClr>
              <a:buSzPct val="25000"/>
              <a:buFont typeface="Arial"/>
              <a:buNone/>
            </a:pPr>
            <a:endParaRPr sz="2480" b="0" i="0" u="none" strike="noStrike" cap="none">
              <a:solidFill>
                <a:schemeClr val="dk1"/>
              </a:solidFill>
              <a:latin typeface="Calibri"/>
              <a:ea typeface="Calibri"/>
              <a:cs typeface="Calibri"/>
              <a:sym typeface="Calibri"/>
            </a:endParaRPr>
          </a:p>
        </p:txBody>
      </p:sp>
      <p:pic>
        <p:nvPicPr>
          <p:cNvPr id="192" name="Shape 192"/>
          <p:cNvPicPr preferRelativeResize="0"/>
          <p:nvPr/>
        </p:nvPicPr>
        <p:blipFill rotWithShape="1">
          <a:blip r:embed="rId3">
            <a:alphaModFix/>
          </a:blip>
          <a:srcRect l="16706" t="17201" r="56083" b="25527"/>
          <a:stretch/>
        </p:blipFill>
        <p:spPr>
          <a:xfrm>
            <a:off x="6905965" y="2612248"/>
            <a:ext cx="1656227" cy="3491322"/>
          </a:xfrm>
          <a:prstGeom prst="rect">
            <a:avLst/>
          </a:prstGeom>
          <a:noFill/>
          <a:ln>
            <a:noFill/>
          </a:ln>
        </p:spPr>
      </p:pic>
      <p:pic>
        <p:nvPicPr>
          <p:cNvPr id="193" name="Shape 193"/>
          <p:cNvPicPr preferRelativeResize="0"/>
          <p:nvPr/>
        </p:nvPicPr>
        <p:blipFill rotWithShape="1">
          <a:blip r:embed="rId4">
            <a:alphaModFix/>
          </a:blip>
          <a:srcRect l="3107" t="15761" r="66874" b="34870"/>
          <a:stretch/>
        </p:blipFill>
        <p:spPr>
          <a:xfrm>
            <a:off x="5669925" y="2147502"/>
            <a:ext cx="1477852" cy="24305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592570" y="2644366"/>
            <a:ext cx="2370169" cy="4213634"/>
          </a:xfrm>
          <a:prstGeom prst="rect">
            <a:avLst/>
          </a:prstGeom>
          <a:noFill/>
          <a:ln>
            <a:noFill/>
          </a:ln>
        </p:spPr>
      </p:pic>
      <p:sp>
        <p:nvSpPr>
          <p:cNvPr id="199" name="Shape 199"/>
          <p:cNvSpPr txBox="1">
            <a:spLocks noGrp="1"/>
          </p:cNvSpPr>
          <p:nvPr>
            <p:ph type="ctrTitle"/>
          </p:nvPr>
        </p:nvSpPr>
        <p:spPr>
          <a:xfrm>
            <a:off x="764020" y="114300"/>
            <a:ext cx="7730546" cy="11206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Kiyohiro Hirano (平野  陽大)</a:t>
            </a:r>
          </a:p>
        </p:txBody>
      </p:sp>
      <p:sp>
        <p:nvSpPr>
          <p:cNvPr id="200" name="Shape 200"/>
          <p:cNvSpPr txBox="1">
            <a:spLocks noGrp="1"/>
          </p:cNvSpPr>
          <p:nvPr>
            <p:ph type="subTitle" idx="1"/>
          </p:nvPr>
        </p:nvSpPr>
        <p:spPr>
          <a:xfrm>
            <a:off x="592570" y="1409432"/>
            <a:ext cx="5825201" cy="245548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Major : Education</a:t>
            </a:r>
          </a:p>
          <a:p>
            <a:pPr marL="0" marR="0" lvl="0" indent="0" algn="l" rtl="0">
              <a:spcBef>
                <a:spcPts val="560"/>
              </a:spcBef>
              <a:buClr>
                <a:srgbClr val="888888"/>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56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Hobby : Watching movies</a:t>
            </a:r>
          </a:p>
          <a:p>
            <a:pPr marL="0" marR="0" lvl="0" indent="0" algn="l" rtl="0">
              <a:spcBef>
                <a:spcPts val="56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             Listening to music</a:t>
            </a:r>
          </a:p>
          <a:p>
            <a:pPr marL="0" marR="0" lvl="0" indent="0" algn="l" rtl="0">
              <a:spcBef>
                <a:spcPts val="560"/>
              </a:spcBef>
              <a:buClr>
                <a:srgbClr val="888888"/>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560"/>
              </a:spcBef>
              <a:buClr>
                <a:srgbClr val="888888"/>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560"/>
              </a:spcBef>
              <a:buClr>
                <a:srgbClr val="888888"/>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201" name="Shape 201"/>
          <p:cNvSpPr txBox="1"/>
          <p:nvPr/>
        </p:nvSpPr>
        <p:spPr>
          <a:xfrm>
            <a:off x="592570" y="6131203"/>
            <a:ext cx="2660992"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rgbClr val="FF0000"/>
                </a:solidFill>
                <a:latin typeface="Calibri"/>
                <a:ea typeface="Calibri"/>
                <a:cs typeface="Calibri"/>
                <a:sym typeface="Calibri"/>
              </a:rPr>
              <a:t>Taylor and  Shelby</a:t>
            </a:r>
          </a:p>
        </p:txBody>
      </p:sp>
      <p:pic>
        <p:nvPicPr>
          <p:cNvPr id="202" name="Shape 202"/>
          <p:cNvPicPr preferRelativeResize="0"/>
          <p:nvPr/>
        </p:nvPicPr>
        <p:blipFill rotWithShape="1">
          <a:blip r:embed="rId4">
            <a:alphaModFix/>
          </a:blip>
          <a:srcRect l="12703" t="22883" b="18738"/>
          <a:stretch/>
        </p:blipFill>
        <p:spPr>
          <a:xfrm rot="5400000">
            <a:off x="3043707" y="2663206"/>
            <a:ext cx="4579085" cy="17224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a:stretch/>
        </p:blipFill>
        <p:spPr>
          <a:xfrm>
            <a:off x="281121" y="283335"/>
            <a:ext cx="1743075" cy="3200399"/>
          </a:xfrm>
          <a:prstGeom prst="rect">
            <a:avLst/>
          </a:prstGeom>
          <a:noFill/>
          <a:ln>
            <a:noFill/>
          </a:ln>
        </p:spPr>
      </p:pic>
      <p:sp>
        <p:nvSpPr>
          <p:cNvPr id="208" name="Shape 208"/>
          <p:cNvSpPr txBox="1"/>
          <p:nvPr/>
        </p:nvSpPr>
        <p:spPr>
          <a:xfrm>
            <a:off x="2209800" y="283336"/>
            <a:ext cx="6934199"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0" b="0" i="0" u="none" strike="noStrike" cap="none">
                <a:solidFill>
                  <a:schemeClr val="dk1"/>
                </a:solidFill>
                <a:latin typeface="Times New Roman"/>
                <a:ea typeface="Times New Roman"/>
                <a:cs typeface="Times New Roman"/>
                <a:sym typeface="Times New Roman"/>
              </a:rPr>
              <a:t>Shoki Yamaoka</a:t>
            </a:r>
          </a:p>
        </p:txBody>
      </p:sp>
      <p:sp>
        <p:nvSpPr>
          <p:cNvPr id="209" name="Shape 209"/>
          <p:cNvSpPr txBox="1"/>
          <p:nvPr/>
        </p:nvSpPr>
        <p:spPr>
          <a:xfrm>
            <a:off x="2646608" y="2653214"/>
            <a:ext cx="5795493" cy="1107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0" i="0" u="none" strike="noStrike" cap="none">
                <a:solidFill>
                  <a:schemeClr val="dk1"/>
                </a:solidFill>
                <a:latin typeface="Calibri"/>
                <a:ea typeface="Calibri"/>
                <a:cs typeface="Calibri"/>
                <a:sym typeface="Calibri"/>
              </a:rPr>
              <a:t>・Major: Law</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210" name="Shape 210"/>
          <p:cNvSpPr txBox="1"/>
          <p:nvPr/>
        </p:nvSpPr>
        <p:spPr>
          <a:xfrm>
            <a:off x="2514600" y="1616567"/>
            <a:ext cx="60960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0" i="0" u="none" strike="noStrike" cap="none">
                <a:solidFill>
                  <a:schemeClr val="dk1"/>
                </a:solidFill>
                <a:latin typeface="Calibri"/>
                <a:ea typeface="Calibri"/>
                <a:cs typeface="Calibri"/>
                <a:sym typeface="Calibri"/>
              </a:rPr>
              <a:t>・Second year student</a:t>
            </a:r>
          </a:p>
        </p:txBody>
      </p:sp>
      <p:sp>
        <p:nvSpPr>
          <p:cNvPr id="211" name="Shape 211"/>
          <p:cNvSpPr txBox="1"/>
          <p:nvPr/>
        </p:nvSpPr>
        <p:spPr>
          <a:xfrm>
            <a:off x="396026" y="3761210"/>
            <a:ext cx="4800600"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I like…</a:t>
            </a:r>
          </a:p>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・Soccer</a:t>
            </a:r>
          </a:p>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・Futsal</a:t>
            </a:r>
          </a:p>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・Snowboard</a:t>
            </a:r>
          </a:p>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And…eating!!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I’m sorry that I can’t speak for the care of acute tonsillitis (急性扁桃炎）</a:t>
            </a:r>
          </a:p>
        </p:txBody>
      </p:sp>
      <p:sp>
        <p:nvSpPr>
          <p:cNvPr id="217" name="Shape 217"/>
          <p:cNvSpPr txBox="1">
            <a:spLocks noGrp="1"/>
          </p:cNvSpPr>
          <p:nvPr>
            <p:ph type="body" idx="1"/>
          </p:nvPr>
        </p:nvSpPr>
        <p:spPr>
          <a:xfrm>
            <a:off x="827583" y="1844824"/>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Chisato KUWAZONO</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Age 21</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Economics</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 my free time…</a:t>
            </a:r>
          </a:p>
          <a:p>
            <a:pPr marL="0" marR="0" lvl="0" indent="0" algn="l" rtl="0">
              <a:spcBef>
                <a:spcPts val="56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     travel, pictures  </a:t>
            </a:r>
          </a:p>
        </p:txBody>
      </p:sp>
      <p:pic>
        <p:nvPicPr>
          <p:cNvPr id="218" name="Shape 218"/>
          <p:cNvPicPr preferRelativeResize="0"/>
          <p:nvPr/>
        </p:nvPicPr>
        <p:blipFill rotWithShape="1">
          <a:blip r:embed="rId3">
            <a:alphaModFix/>
          </a:blip>
          <a:srcRect/>
          <a:stretch/>
        </p:blipFill>
        <p:spPr>
          <a:xfrm>
            <a:off x="5122976" y="4254069"/>
            <a:ext cx="4021022" cy="2663276"/>
          </a:xfrm>
          <a:prstGeom prst="rect">
            <a:avLst/>
          </a:prstGeom>
          <a:noFill/>
          <a:ln>
            <a:noFill/>
          </a:ln>
        </p:spPr>
      </p:pic>
      <p:pic>
        <p:nvPicPr>
          <p:cNvPr id="219" name="Shape 219"/>
          <p:cNvPicPr preferRelativeResize="0"/>
          <p:nvPr/>
        </p:nvPicPr>
        <p:blipFill rotWithShape="1">
          <a:blip r:embed="rId4">
            <a:alphaModFix/>
          </a:blip>
          <a:srcRect/>
          <a:stretch/>
        </p:blipFill>
        <p:spPr>
          <a:xfrm>
            <a:off x="-6268" y="5116694"/>
            <a:ext cx="2631983" cy="1743262"/>
          </a:xfrm>
          <a:prstGeom prst="rect">
            <a:avLst/>
          </a:prstGeom>
          <a:noFill/>
          <a:ln>
            <a:noFill/>
          </a:ln>
        </p:spPr>
      </p:pic>
      <p:pic>
        <p:nvPicPr>
          <p:cNvPr id="220" name="Shape 220"/>
          <p:cNvPicPr preferRelativeResize="0"/>
          <p:nvPr/>
        </p:nvPicPr>
        <p:blipFill rotWithShape="1">
          <a:blip r:embed="rId5">
            <a:alphaModFix/>
          </a:blip>
          <a:srcRect/>
          <a:stretch/>
        </p:blipFill>
        <p:spPr>
          <a:xfrm>
            <a:off x="2515738" y="5112567"/>
            <a:ext cx="2632326" cy="1772816"/>
          </a:xfrm>
          <a:prstGeom prst="rect">
            <a:avLst/>
          </a:prstGeom>
          <a:noFill/>
          <a:ln>
            <a:noFill/>
          </a:ln>
        </p:spPr>
      </p:pic>
      <p:pic>
        <p:nvPicPr>
          <p:cNvPr id="221" name="Shape 221"/>
          <p:cNvPicPr preferRelativeResize="0"/>
          <p:nvPr/>
        </p:nvPicPr>
        <p:blipFill rotWithShape="1">
          <a:blip r:embed="rId6">
            <a:alphaModFix/>
          </a:blip>
          <a:srcRect/>
          <a:stretch/>
        </p:blipFill>
        <p:spPr>
          <a:xfrm>
            <a:off x="6289789" y="2357115"/>
            <a:ext cx="2864028" cy="1896954"/>
          </a:xfrm>
          <a:prstGeom prst="rect">
            <a:avLst/>
          </a:prstGeom>
          <a:noFill/>
          <a:ln>
            <a:noFill/>
          </a:ln>
        </p:spPr>
      </p:pic>
      <p:sp>
        <p:nvSpPr>
          <p:cNvPr id="222" name="Shape 222"/>
          <p:cNvSpPr txBox="1"/>
          <p:nvPr/>
        </p:nvSpPr>
        <p:spPr>
          <a:xfrm>
            <a:off x="755575" y="1214115"/>
            <a:ext cx="3168351" cy="7747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290" b="0" i="0" u="none" strike="noStrike" cap="none">
              <a:solidFill>
                <a:schemeClr val="dk1"/>
              </a:solidFill>
              <a:latin typeface="Calibri"/>
              <a:ea typeface="Calibri"/>
              <a:cs typeface="Calibri"/>
              <a:sym typeface="Calibri"/>
            </a:endParaRPr>
          </a:p>
        </p:txBody>
      </p:sp>
      <p:sp>
        <p:nvSpPr>
          <p:cNvPr id="223" name="Shape 223"/>
          <p:cNvSpPr txBox="1"/>
          <p:nvPr/>
        </p:nvSpPr>
        <p:spPr>
          <a:xfrm>
            <a:off x="6289789" y="1957482"/>
            <a:ext cx="30963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↓Travel to OITA(Kyushu)</a:t>
            </a:r>
          </a:p>
        </p:txBody>
      </p:sp>
      <p:sp>
        <p:nvSpPr>
          <p:cNvPr id="224" name="Shape 224"/>
          <p:cNvSpPr txBox="1"/>
          <p:nvPr/>
        </p:nvSpPr>
        <p:spPr>
          <a:xfrm>
            <a:off x="5011044" y="3884737"/>
            <a:ext cx="30963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↓my family</a:t>
            </a:r>
          </a:p>
        </p:txBody>
      </p:sp>
      <p:sp>
        <p:nvSpPr>
          <p:cNvPr id="225" name="Shape 225"/>
          <p:cNvSpPr txBox="1"/>
          <p:nvPr/>
        </p:nvSpPr>
        <p:spPr>
          <a:xfrm>
            <a:off x="2843808" y="4743235"/>
            <a:ext cx="30963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↓my pet</a:t>
            </a:r>
          </a:p>
        </p:txBody>
      </p:sp>
      <p:sp>
        <p:nvSpPr>
          <p:cNvPr id="226" name="Shape 226"/>
          <p:cNvSpPr txBox="1"/>
          <p:nvPr/>
        </p:nvSpPr>
        <p:spPr>
          <a:xfrm>
            <a:off x="107504" y="4743235"/>
            <a:ext cx="309634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↓camera and me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a:picLocks noGrp="1"/>
          </p:cNvPicPr>
          <p:nvPr>
            <p:ph type="body" idx="1"/>
          </p:nvPr>
        </p:nvPicPr>
        <p:blipFill rotWithShape="1">
          <a:blip r:embed="rId3">
            <a:alphaModFix/>
          </a:blip>
          <a:srcRect l="-681" t="45" b="-199"/>
          <a:stretch/>
        </p:blipFill>
        <p:spPr>
          <a:xfrm>
            <a:off x="257844" y="1055354"/>
            <a:ext cx="2232599" cy="2220899"/>
          </a:xfrm>
          <a:prstGeom prst="rect">
            <a:avLst/>
          </a:prstGeom>
          <a:noFill/>
          <a:ln>
            <a:noFill/>
          </a:ln>
        </p:spPr>
      </p:pic>
      <p:pic>
        <p:nvPicPr>
          <p:cNvPr id="90" name="Shape 90"/>
          <p:cNvPicPr preferRelativeResize="0"/>
          <p:nvPr/>
        </p:nvPicPr>
        <p:blipFill rotWithShape="1">
          <a:blip r:embed="rId4">
            <a:alphaModFix/>
          </a:blip>
          <a:srcRect l="23537" t="27318" r="22878" b="28709"/>
          <a:stretch/>
        </p:blipFill>
        <p:spPr>
          <a:xfrm>
            <a:off x="2843808" y="1671290"/>
            <a:ext cx="5959928" cy="4890797"/>
          </a:xfrm>
          <a:prstGeom prst="rect">
            <a:avLst/>
          </a:prstGeom>
          <a:noFill/>
          <a:ln w="57150" cap="flat" cmpd="sng">
            <a:solidFill>
              <a:srgbClr val="FFC000"/>
            </a:solidFill>
            <a:prstDash val="solid"/>
            <a:round/>
            <a:headEnd type="none" w="med" len="med"/>
            <a:tailEnd type="none" w="med" len="med"/>
          </a:ln>
        </p:spPr>
      </p:pic>
      <p:sp>
        <p:nvSpPr>
          <p:cNvPr id="91" name="Shape 91"/>
          <p:cNvSpPr/>
          <p:nvPr/>
        </p:nvSpPr>
        <p:spPr>
          <a:xfrm>
            <a:off x="812224" y="2404171"/>
            <a:ext cx="288032" cy="288032"/>
          </a:xfrm>
          <a:prstGeom prst="rect">
            <a:avLst/>
          </a:prstGeom>
          <a:no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cxnSp>
        <p:nvCxnSpPr>
          <p:cNvPr id="92" name="Shape 92"/>
          <p:cNvCxnSpPr>
            <a:stCxn id="91" idx="3"/>
            <a:endCxn id="90" idx="1"/>
          </p:cNvCxnSpPr>
          <p:nvPr/>
        </p:nvCxnSpPr>
        <p:spPr>
          <a:xfrm>
            <a:off x="1100256" y="2548187"/>
            <a:ext cx="1743600" cy="1568400"/>
          </a:xfrm>
          <a:prstGeom prst="straightConnector1">
            <a:avLst/>
          </a:prstGeom>
          <a:noFill/>
          <a:ln w="38100" cap="flat" cmpd="sng">
            <a:solidFill>
              <a:srgbClr val="FFC000"/>
            </a:solidFill>
            <a:prstDash val="solid"/>
            <a:round/>
            <a:headEnd type="none" w="med" len="med"/>
            <a:tailEnd type="none" w="med" len="med"/>
          </a:ln>
        </p:spPr>
      </p:cxnSp>
      <p:sp>
        <p:nvSpPr>
          <p:cNvPr id="93" name="Shape 93"/>
          <p:cNvSpPr txBox="1"/>
          <p:nvPr/>
        </p:nvSpPr>
        <p:spPr>
          <a:xfrm>
            <a:off x="4275600" y="2526117"/>
            <a:ext cx="3096343"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b="0" i="0" u="none" strike="noStrike" cap="none">
                <a:solidFill>
                  <a:schemeClr val="dk1"/>
                </a:solidFill>
                <a:latin typeface="Calibri"/>
                <a:ea typeface="Calibri"/>
                <a:cs typeface="Calibri"/>
                <a:sym typeface="Calibri"/>
              </a:rPr>
              <a:t>7,112km²</a:t>
            </a:r>
            <a:r>
              <a:rPr lang="en-US" sz="4400" b="0" i="0" u="none" strike="noStrike" cap="none">
                <a:solidFill>
                  <a:schemeClr val="dk1"/>
                </a:solidFill>
                <a:latin typeface="Calibri"/>
                <a:ea typeface="Calibri"/>
                <a:cs typeface="Calibri"/>
                <a:sym typeface="Calibri"/>
              </a:rPr>
              <a:t> </a:t>
            </a:r>
          </a:p>
        </p:txBody>
      </p:sp>
      <p:pic>
        <p:nvPicPr>
          <p:cNvPr id="94" name="Shape 94"/>
          <p:cNvPicPr preferRelativeResize="0"/>
          <p:nvPr/>
        </p:nvPicPr>
        <p:blipFill rotWithShape="1">
          <a:blip r:embed="rId5">
            <a:alphaModFix/>
          </a:blip>
          <a:srcRect l="18321" r="19036"/>
          <a:stretch/>
        </p:blipFill>
        <p:spPr>
          <a:xfrm>
            <a:off x="257841" y="4332294"/>
            <a:ext cx="1396795" cy="2229792"/>
          </a:xfrm>
          <a:prstGeom prst="rect">
            <a:avLst/>
          </a:prstGeom>
          <a:noFill/>
          <a:ln>
            <a:noFill/>
          </a:ln>
        </p:spPr>
      </p:pic>
      <p:sp>
        <p:nvSpPr>
          <p:cNvPr id="95" name="Shape 95"/>
          <p:cNvSpPr txBox="1"/>
          <p:nvPr/>
        </p:nvSpPr>
        <p:spPr>
          <a:xfrm>
            <a:off x="1675135" y="4985526"/>
            <a:ext cx="3374809"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b="0" i="0" u="none" strike="noStrike" cap="none">
                <a:solidFill>
                  <a:schemeClr val="dk1"/>
                </a:solidFill>
                <a:latin typeface="Calibri"/>
                <a:ea typeface="Calibri"/>
                <a:cs typeface="Calibri"/>
                <a:sym typeface="Calibri"/>
              </a:rPr>
              <a:t>=1.9million</a:t>
            </a:r>
          </a:p>
        </p:txBody>
      </p:sp>
      <p:pic>
        <p:nvPicPr>
          <p:cNvPr id="96" name="Shape 96"/>
          <p:cNvPicPr preferRelativeResize="0"/>
          <p:nvPr/>
        </p:nvPicPr>
        <p:blipFill rotWithShape="1">
          <a:blip r:embed="rId6">
            <a:alphaModFix/>
          </a:blip>
          <a:srcRect/>
          <a:stretch/>
        </p:blipFill>
        <p:spPr>
          <a:xfrm>
            <a:off x="7020271" y="178700"/>
            <a:ext cx="1584175" cy="2224799"/>
          </a:xfrm>
          <a:prstGeom prst="rect">
            <a:avLst/>
          </a:prstGeom>
          <a:noFill/>
          <a:ln>
            <a:noFill/>
          </a:ln>
        </p:spPr>
      </p:pic>
      <p:sp>
        <p:nvSpPr>
          <p:cNvPr id="97" name="Shape 97"/>
          <p:cNvSpPr txBox="1">
            <a:spLocks noGrp="1"/>
          </p:cNvSpPr>
          <p:nvPr>
            <p:ph type="title"/>
          </p:nvPr>
        </p:nvSpPr>
        <p:spPr>
          <a:xfrm>
            <a:off x="160800" y="15072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5400" b="0" i="0" u="none" strike="noStrike" cap="none">
                <a:solidFill>
                  <a:schemeClr val="dk1"/>
                </a:solidFill>
                <a:latin typeface="Calibri"/>
                <a:ea typeface="Calibri"/>
                <a:cs typeface="Calibri"/>
                <a:sym typeface="Calibri"/>
              </a:rPr>
              <a:t>Okayama prefecture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a:stretch/>
        </p:blipFill>
        <p:spPr>
          <a:xfrm>
            <a:off x="4572000" y="3943350"/>
            <a:ext cx="4929188" cy="2914649"/>
          </a:xfrm>
          <a:prstGeom prst="rect">
            <a:avLst/>
          </a:prstGeom>
          <a:noFill/>
          <a:ln>
            <a:noFill/>
          </a:ln>
        </p:spPr>
      </p:pic>
      <p:sp>
        <p:nvSpPr>
          <p:cNvPr id="103" name="Shape 1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Okayama City</a:t>
            </a:r>
          </a:p>
        </p:txBody>
      </p:sp>
      <p:sp>
        <p:nvSpPr>
          <p:cNvPr id="104" name="Shape 10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Capital of Okayama Prefecture</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Castle Town – since 16</a:t>
            </a:r>
            <a:r>
              <a:rPr lang="en-US" sz="3200" b="0" i="0" u="none" strike="noStrike" cap="none" baseline="30000">
                <a:solidFill>
                  <a:schemeClr val="dk1"/>
                </a:solidFill>
                <a:latin typeface="Calibri"/>
                <a:ea typeface="Calibri"/>
                <a:cs typeface="Calibri"/>
                <a:sym typeface="Calibri"/>
              </a:rPr>
              <a:t>th</a:t>
            </a:r>
            <a:r>
              <a:rPr lang="en-US" sz="3200" b="0" i="0" u="none" strike="noStrike" cap="none">
                <a:solidFill>
                  <a:schemeClr val="dk1"/>
                </a:solidFill>
                <a:latin typeface="Calibri"/>
                <a:ea typeface="Calibri"/>
                <a:cs typeface="Calibri"/>
                <a:sym typeface="Calibri"/>
              </a:rPr>
              <a:t> century</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More than 700,000 in population</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Easy to traverse, with bicycles, buses &amp; trains</a:t>
            </a:r>
          </a:p>
        </p:txBody>
      </p:sp>
      <p:pic>
        <p:nvPicPr>
          <p:cNvPr id="105" name="Shape 105"/>
          <p:cNvPicPr preferRelativeResize="0"/>
          <p:nvPr/>
        </p:nvPicPr>
        <p:blipFill rotWithShape="1">
          <a:blip r:embed="rId4">
            <a:alphaModFix/>
          </a:blip>
          <a:srcRect/>
          <a:stretch/>
        </p:blipFill>
        <p:spPr>
          <a:xfrm>
            <a:off x="0" y="3943350"/>
            <a:ext cx="5167818" cy="29146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Place to go to / Things to do</a:t>
            </a:r>
          </a:p>
        </p:txBody>
      </p:sp>
      <p:sp>
        <p:nvSpPr>
          <p:cNvPr id="111" name="Shape 1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Karaoke</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Visit Ujo (Raven Castle)</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Food</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Sight-seeing place</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Seasonal</a:t>
            </a:r>
          </a:p>
        </p:txBody>
      </p:sp>
      <p:pic>
        <p:nvPicPr>
          <p:cNvPr id="112" name="Shape 112"/>
          <p:cNvPicPr preferRelativeResize="0"/>
          <p:nvPr/>
        </p:nvPicPr>
        <p:blipFill rotWithShape="1">
          <a:blip r:embed="rId3">
            <a:alphaModFix/>
          </a:blip>
          <a:srcRect/>
          <a:stretch/>
        </p:blipFill>
        <p:spPr>
          <a:xfrm>
            <a:off x="5252792" y="3943350"/>
            <a:ext cx="3891206" cy="29146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rotWithShape="1">
          <a:blip r:embed="rId3">
            <a:alphaModFix/>
          </a:blip>
          <a:srcRect/>
          <a:stretch/>
        </p:blipFill>
        <p:spPr>
          <a:xfrm>
            <a:off x="5004048" y="4325237"/>
            <a:ext cx="2595152" cy="2035572"/>
          </a:xfrm>
          <a:prstGeom prst="rect">
            <a:avLst/>
          </a:prstGeom>
          <a:noFill/>
          <a:ln>
            <a:noFill/>
          </a:ln>
        </p:spPr>
      </p:pic>
      <p:sp>
        <p:nvSpPr>
          <p:cNvPr id="118" name="Shape 118"/>
          <p:cNvSpPr txBox="1">
            <a:spLocks noGrp="1"/>
          </p:cNvSpPr>
          <p:nvPr>
            <p:ph type="title"/>
          </p:nvPr>
        </p:nvSpPr>
        <p:spPr>
          <a:xfrm>
            <a:off x="299240" y="26064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6600" b="0" i="0" u="none" strike="noStrike" cap="none">
                <a:solidFill>
                  <a:schemeClr val="dk1"/>
                </a:solidFill>
                <a:latin typeface="Calibri"/>
                <a:ea typeface="Calibri"/>
                <a:cs typeface="Calibri"/>
                <a:sym typeface="Calibri"/>
              </a:rPr>
              <a:t>Food</a:t>
            </a:r>
          </a:p>
        </p:txBody>
      </p:sp>
      <p:pic>
        <p:nvPicPr>
          <p:cNvPr id="119" name="Shape 119"/>
          <p:cNvPicPr preferRelativeResize="0">
            <a:picLocks noGrp="1"/>
          </p:cNvPicPr>
          <p:nvPr>
            <p:ph type="body" idx="1"/>
          </p:nvPr>
        </p:nvPicPr>
        <p:blipFill rotWithShape="1">
          <a:blip r:embed="rId4">
            <a:alphaModFix/>
          </a:blip>
          <a:srcRect/>
          <a:stretch/>
        </p:blipFill>
        <p:spPr>
          <a:xfrm>
            <a:off x="137440" y="837698"/>
            <a:ext cx="3117726" cy="2078483"/>
          </a:xfrm>
          <a:prstGeom prst="rect">
            <a:avLst/>
          </a:prstGeom>
          <a:noFill/>
          <a:ln>
            <a:noFill/>
          </a:ln>
        </p:spPr>
      </p:pic>
      <p:pic>
        <p:nvPicPr>
          <p:cNvPr id="120" name="Shape 120"/>
          <p:cNvPicPr preferRelativeResize="0"/>
          <p:nvPr/>
        </p:nvPicPr>
        <p:blipFill rotWithShape="1">
          <a:blip r:embed="rId5">
            <a:alphaModFix/>
          </a:blip>
          <a:srcRect/>
          <a:stretch/>
        </p:blipFill>
        <p:spPr>
          <a:xfrm>
            <a:off x="5796135" y="794925"/>
            <a:ext cx="3024335" cy="2868441"/>
          </a:xfrm>
          <a:prstGeom prst="rect">
            <a:avLst/>
          </a:prstGeom>
          <a:noFill/>
          <a:ln>
            <a:noFill/>
          </a:ln>
        </p:spPr>
      </p:pic>
      <p:sp>
        <p:nvSpPr>
          <p:cNvPr id="121" name="Shape 121"/>
          <p:cNvSpPr txBox="1"/>
          <p:nvPr/>
        </p:nvSpPr>
        <p:spPr>
          <a:xfrm>
            <a:off x="804456" y="2852935"/>
            <a:ext cx="1783692"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libri"/>
                <a:ea typeface="Calibri"/>
                <a:cs typeface="Calibri"/>
                <a:sym typeface="Calibri"/>
              </a:rPr>
              <a:t>Barazushi</a:t>
            </a:r>
          </a:p>
        </p:txBody>
      </p:sp>
      <p:sp>
        <p:nvSpPr>
          <p:cNvPr id="122" name="Shape 122"/>
          <p:cNvSpPr txBox="1"/>
          <p:nvPr/>
        </p:nvSpPr>
        <p:spPr>
          <a:xfrm>
            <a:off x="4515714" y="3663367"/>
            <a:ext cx="470327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Calibri"/>
                <a:ea typeface="Calibri"/>
                <a:cs typeface="Calibri"/>
                <a:sym typeface="Calibri"/>
              </a:rPr>
              <a:t>Kaki-Oko ( Okonomiyaki with oyster)</a:t>
            </a:r>
          </a:p>
        </p:txBody>
      </p:sp>
      <p:pic>
        <p:nvPicPr>
          <p:cNvPr id="123" name="Shape 123"/>
          <p:cNvPicPr preferRelativeResize="0"/>
          <p:nvPr/>
        </p:nvPicPr>
        <p:blipFill rotWithShape="1">
          <a:blip r:embed="rId6">
            <a:alphaModFix/>
          </a:blip>
          <a:srcRect/>
          <a:stretch/>
        </p:blipFill>
        <p:spPr>
          <a:xfrm>
            <a:off x="2887923" y="4880857"/>
            <a:ext cx="2404156" cy="1803118"/>
          </a:xfrm>
          <a:prstGeom prst="rect">
            <a:avLst/>
          </a:prstGeom>
          <a:noFill/>
          <a:ln>
            <a:noFill/>
          </a:ln>
        </p:spPr>
      </p:pic>
      <p:pic>
        <p:nvPicPr>
          <p:cNvPr id="124" name="Shape 124"/>
          <p:cNvPicPr preferRelativeResize="0"/>
          <p:nvPr/>
        </p:nvPicPr>
        <p:blipFill rotWithShape="1">
          <a:blip r:embed="rId7">
            <a:alphaModFix/>
          </a:blip>
          <a:srcRect l="8014" t="9286" r="8014" b="9285"/>
          <a:stretch/>
        </p:blipFill>
        <p:spPr>
          <a:xfrm>
            <a:off x="144353" y="3663367"/>
            <a:ext cx="3116269" cy="2270648"/>
          </a:xfrm>
          <a:prstGeom prst="rect">
            <a:avLst/>
          </a:prstGeom>
          <a:noFill/>
          <a:ln>
            <a:noFill/>
          </a:ln>
        </p:spPr>
      </p:pic>
      <p:sp>
        <p:nvSpPr>
          <p:cNvPr id="125" name="Shape 125"/>
          <p:cNvSpPr txBox="1"/>
          <p:nvPr/>
        </p:nvSpPr>
        <p:spPr>
          <a:xfrm>
            <a:off x="5287812" y="6133558"/>
            <a:ext cx="341189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a:solidFill>
                  <a:schemeClr val="dk1"/>
                </a:solidFill>
                <a:latin typeface="Calibri"/>
                <a:ea typeface="Calibri"/>
                <a:cs typeface="Calibri"/>
                <a:sym typeface="Calibri"/>
              </a:rPr>
              <a:t>A variety of fruits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539552" y="11663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Sight-seeing place</a:t>
            </a:r>
          </a:p>
        </p:txBody>
      </p:sp>
      <p:pic>
        <p:nvPicPr>
          <p:cNvPr id="131" name="Shape 131"/>
          <p:cNvPicPr preferRelativeResize="0">
            <a:picLocks noGrp="1"/>
          </p:cNvPicPr>
          <p:nvPr>
            <p:ph type="body" idx="1"/>
          </p:nvPr>
        </p:nvPicPr>
        <p:blipFill rotWithShape="1">
          <a:blip r:embed="rId3">
            <a:alphaModFix/>
          </a:blip>
          <a:srcRect/>
          <a:stretch/>
        </p:blipFill>
        <p:spPr>
          <a:xfrm>
            <a:off x="354965" y="1412775"/>
            <a:ext cx="3809999" cy="2857499"/>
          </a:xfrm>
          <a:prstGeom prst="rect">
            <a:avLst/>
          </a:prstGeom>
          <a:noFill/>
          <a:ln>
            <a:noFill/>
          </a:ln>
        </p:spPr>
      </p:pic>
      <p:pic>
        <p:nvPicPr>
          <p:cNvPr id="132" name="Shape 132"/>
          <p:cNvPicPr preferRelativeResize="0"/>
          <p:nvPr/>
        </p:nvPicPr>
        <p:blipFill rotWithShape="1">
          <a:blip r:embed="rId4">
            <a:alphaModFix/>
          </a:blip>
          <a:srcRect/>
          <a:stretch/>
        </p:blipFill>
        <p:spPr>
          <a:xfrm>
            <a:off x="4716016" y="3631735"/>
            <a:ext cx="4066777" cy="3050914"/>
          </a:xfrm>
          <a:prstGeom prst="rect">
            <a:avLst/>
          </a:prstGeom>
          <a:noFill/>
          <a:ln>
            <a:noFill/>
          </a:ln>
        </p:spPr>
      </p:pic>
      <p:sp>
        <p:nvSpPr>
          <p:cNvPr id="133" name="Shape 133"/>
          <p:cNvSpPr txBox="1"/>
          <p:nvPr/>
        </p:nvSpPr>
        <p:spPr>
          <a:xfrm>
            <a:off x="4283967" y="1981200"/>
            <a:ext cx="4608512"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Okayama Kourakuen</a:t>
            </a:r>
          </a:p>
        </p:txBody>
      </p:sp>
      <p:sp>
        <p:nvSpPr>
          <p:cNvPr id="134" name="Shape 134"/>
          <p:cNvSpPr txBox="1"/>
          <p:nvPr/>
        </p:nvSpPr>
        <p:spPr>
          <a:xfrm>
            <a:off x="54971" y="5157192"/>
            <a:ext cx="440999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Kurashiki Bikanchiku</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Seasonal Event</a:t>
            </a:r>
          </a:p>
        </p:txBody>
      </p:sp>
      <p:sp>
        <p:nvSpPr>
          <p:cNvPr id="140" name="Shape 140"/>
          <p:cNvSpPr txBox="1">
            <a:spLocks noGrp="1"/>
          </p:cNvSpPr>
          <p:nvPr>
            <p:ph type="body" idx="1"/>
          </p:nvPr>
        </p:nvSpPr>
        <p:spPr>
          <a:xfrm>
            <a:off x="457200" y="1412775"/>
            <a:ext cx="8229600" cy="4713386"/>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Cherry blossom</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Fire works / Momotarou festival</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School festival / autumn colors</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 little snow in winter</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pic>
        <p:nvPicPr>
          <p:cNvPr id="141" name="Shape 141"/>
          <p:cNvPicPr preferRelativeResize="0"/>
          <p:nvPr/>
        </p:nvPicPr>
        <p:blipFill rotWithShape="1">
          <a:blip r:embed="rId3">
            <a:alphaModFix/>
          </a:blip>
          <a:srcRect/>
          <a:stretch/>
        </p:blipFill>
        <p:spPr>
          <a:xfrm>
            <a:off x="228600" y="3505200"/>
            <a:ext cx="3235423" cy="2147512"/>
          </a:xfrm>
          <a:prstGeom prst="rect">
            <a:avLst/>
          </a:prstGeom>
          <a:noFill/>
          <a:ln>
            <a:noFill/>
          </a:ln>
        </p:spPr>
      </p:pic>
      <p:pic>
        <p:nvPicPr>
          <p:cNvPr id="142" name="Shape 142"/>
          <p:cNvPicPr preferRelativeResize="0"/>
          <p:nvPr/>
        </p:nvPicPr>
        <p:blipFill rotWithShape="1">
          <a:blip r:embed="rId4">
            <a:alphaModFix/>
          </a:blip>
          <a:srcRect/>
          <a:stretch/>
        </p:blipFill>
        <p:spPr>
          <a:xfrm>
            <a:off x="4165935" y="2941406"/>
            <a:ext cx="2664295" cy="1999784"/>
          </a:xfrm>
          <a:prstGeom prst="rect">
            <a:avLst/>
          </a:prstGeom>
          <a:noFill/>
          <a:ln>
            <a:noFill/>
          </a:ln>
        </p:spPr>
      </p:pic>
      <p:pic>
        <p:nvPicPr>
          <p:cNvPr id="143" name="Shape 143"/>
          <p:cNvPicPr preferRelativeResize="0"/>
          <p:nvPr/>
        </p:nvPicPr>
        <p:blipFill rotWithShape="1">
          <a:blip r:embed="rId5">
            <a:alphaModFix/>
          </a:blip>
          <a:srcRect l="37345" t="2871" b="5317"/>
          <a:stretch/>
        </p:blipFill>
        <p:spPr>
          <a:xfrm>
            <a:off x="5151300" y="5052316"/>
            <a:ext cx="1678931" cy="1845211"/>
          </a:xfrm>
          <a:prstGeom prst="rect">
            <a:avLst/>
          </a:prstGeom>
          <a:noFill/>
          <a:ln>
            <a:noFill/>
          </a:ln>
        </p:spPr>
      </p:pic>
      <p:pic>
        <p:nvPicPr>
          <p:cNvPr id="144" name="Shape 144"/>
          <p:cNvPicPr preferRelativeResize="0"/>
          <p:nvPr/>
        </p:nvPicPr>
        <p:blipFill rotWithShape="1">
          <a:blip r:embed="rId6">
            <a:alphaModFix/>
          </a:blip>
          <a:srcRect t="26304"/>
          <a:stretch/>
        </p:blipFill>
        <p:spPr>
          <a:xfrm>
            <a:off x="6705600" y="3941298"/>
            <a:ext cx="2343150" cy="2302411"/>
          </a:xfrm>
          <a:prstGeom prst="rect">
            <a:avLst/>
          </a:prstGeom>
          <a:noFill/>
          <a:ln>
            <a:noFill/>
          </a:ln>
        </p:spPr>
      </p:pic>
      <p:pic>
        <p:nvPicPr>
          <p:cNvPr id="145" name="Shape 145"/>
          <p:cNvPicPr preferRelativeResize="0"/>
          <p:nvPr/>
        </p:nvPicPr>
        <p:blipFill rotWithShape="1">
          <a:blip r:embed="rId7">
            <a:alphaModFix/>
          </a:blip>
          <a:srcRect/>
          <a:stretch/>
        </p:blipFill>
        <p:spPr>
          <a:xfrm>
            <a:off x="2514600" y="5052316"/>
            <a:ext cx="2576322" cy="1721677"/>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Daily life in Okayama University</a:t>
            </a:r>
          </a:p>
        </p:txBody>
      </p:sp>
      <p:sp>
        <p:nvSpPr>
          <p:cNvPr id="151" name="Shape 15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The second largest national university in Japan</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 number of Bicycles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Class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Cafeteria</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L-café (Global activity)</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Club activity</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pic>
        <p:nvPicPr>
          <p:cNvPr id="152" name="Shape 152"/>
          <p:cNvPicPr preferRelativeResize="0"/>
          <p:nvPr/>
        </p:nvPicPr>
        <p:blipFill rotWithShape="1">
          <a:blip r:embed="rId3">
            <a:alphaModFix/>
          </a:blip>
          <a:srcRect/>
          <a:stretch/>
        </p:blipFill>
        <p:spPr>
          <a:xfrm>
            <a:off x="5791200" y="4343400"/>
            <a:ext cx="3251198" cy="2438399"/>
          </a:xfrm>
          <a:prstGeom prst="rect">
            <a:avLst/>
          </a:prstGeom>
          <a:noFill/>
          <a:ln>
            <a:noFill/>
          </a:ln>
        </p:spPr>
      </p:pic>
      <p:pic>
        <p:nvPicPr>
          <p:cNvPr id="153" name="Shape 153"/>
          <p:cNvPicPr preferRelativeResize="0"/>
          <p:nvPr/>
        </p:nvPicPr>
        <p:blipFill rotWithShape="1">
          <a:blip r:embed="rId4">
            <a:alphaModFix/>
          </a:blip>
          <a:srcRect/>
          <a:stretch/>
        </p:blipFill>
        <p:spPr>
          <a:xfrm>
            <a:off x="4655016" y="2209800"/>
            <a:ext cx="2725441" cy="2044080"/>
          </a:xfrm>
          <a:prstGeom prst="rect">
            <a:avLst/>
          </a:prstGeom>
          <a:noFill/>
          <a:ln>
            <a:noFill/>
          </a:ln>
        </p:spPr>
      </p:pic>
      <p:pic>
        <p:nvPicPr>
          <p:cNvPr id="154" name="Shape 154"/>
          <p:cNvPicPr preferRelativeResize="0"/>
          <p:nvPr/>
        </p:nvPicPr>
        <p:blipFill rotWithShape="1">
          <a:blip r:embed="rId5">
            <a:alphaModFix/>
          </a:blip>
          <a:srcRect/>
          <a:stretch/>
        </p:blipFill>
        <p:spPr>
          <a:xfrm>
            <a:off x="3581400" y="4953000"/>
            <a:ext cx="1524000" cy="1524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School life / Classes</a:t>
            </a:r>
          </a:p>
        </p:txBody>
      </p:sp>
      <p:sp>
        <p:nvSpPr>
          <p:cNvPr id="160" name="Shape 160"/>
          <p:cNvSpPr txBox="1">
            <a:spLocks noGrp="1"/>
          </p:cNvSpPr>
          <p:nvPr>
            <p:ph type="body" idx="1"/>
          </p:nvPr>
        </p:nvSpPr>
        <p:spPr>
          <a:xfrm>
            <a:off x="457200" y="2362200"/>
            <a:ext cx="8229600" cy="380999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Small class (seminar)</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Large class (lecture)</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Mixed class</a:t>
            </a:r>
          </a:p>
          <a:p>
            <a:pPr marL="0" marR="0" lvl="0" indent="0" algn="l" rtl="0">
              <a:spcBef>
                <a:spcPts val="64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　(study with exchange students and Japanese 　　　</a:t>
            </a:r>
          </a:p>
          <a:p>
            <a:pPr marL="0" marR="0" lvl="0" indent="0" algn="l" rtl="0">
              <a:spcBef>
                <a:spcPts val="64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　　students) : Anthropology of Japan</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Classes are simple but challenging</a:t>
            </a:r>
          </a:p>
        </p:txBody>
      </p:sp>
      <p:pic>
        <p:nvPicPr>
          <p:cNvPr id="161" name="Shape 161"/>
          <p:cNvPicPr preferRelativeResize="0"/>
          <p:nvPr/>
        </p:nvPicPr>
        <p:blipFill rotWithShape="1">
          <a:blip r:embed="rId3">
            <a:alphaModFix/>
          </a:blip>
          <a:srcRect t="6968" b="8087"/>
          <a:stretch/>
        </p:blipFill>
        <p:spPr>
          <a:xfrm>
            <a:off x="4572000" y="1364566"/>
            <a:ext cx="4267302" cy="271858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1030</Words>
  <Application>Microsoft Office PowerPoint</Application>
  <PresentationFormat>On-screen Show (4:3)</PresentationFormat>
  <Paragraphs>110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Okayama prefecture</vt:lpstr>
      <vt:lpstr>Okayama City</vt:lpstr>
      <vt:lpstr>Place to go to / Things to do</vt:lpstr>
      <vt:lpstr>Food</vt:lpstr>
      <vt:lpstr>Sight-seeing place</vt:lpstr>
      <vt:lpstr>Seasonal Event</vt:lpstr>
      <vt:lpstr>Daily life in Okayama University</vt:lpstr>
      <vt:lpstr>School life / Classes</vt:lpstr>
      <vt:lpstr>School life / Classes</vt:lpstr>
      <vt:lpstr>PowerPoint Presentation</vt:lpstr>
      <vt:lpstr>PowerPoint Presentation</vt:lpstr>
      <vt:lpstr>Natsuki Takeuchi　（竹内　奈津希）</vt:lpstr>
      <vt:lpstr>Kiyohiro Hirano (平野  陽大)</vt:lpstr>
      <vt:lpstr>PowerPoint Presentation</vt:lpstr>
      <vt:lpstr>I’m sorry that I can’t speak for the care of acute tonsillitis (急性扁桃炎）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McGlothlin-Clason</dc:creator>
  <cp:lastModifiedBy>CSUMB</cp:lastModifiedBy>
  <cp:revision>1</cp:revision>
  <dcterms:modified xsi:type="dcterms:W3CDTF">2016-02-26T21:08:43Z</dcterms:modified>
</cp:coreProperties>
</file>